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8" r:id="rId1"/>
    <p:sldMasterId id="2147483692" r:id="rId2"/>
  </p:sldMasterIdLst>
  <p:notesMasterIdLst>
    <p:notesMasterId r:id="rId16"/>
  </p:notesMasterIdLst>
  <p:handoutMasterIdLst>
    <p:handoutMasterId r:id="rId17"/>
  </p:handoutMasterIdLst>
  <p:sldIdLst>
    <p:sldId id="467" r:id="rId3"/>
    <p:sldId id="480" r:id="rId4"/>
    <p:sldId id="472" r:id="rId5"/>
    <p:sldId id="471" r:id="rId6"/>
    <p:sldId id="473" r:id="rId7"/>
    <p:sldId id="481" r:id="rId8"/>
    <p:sldId id="474" r:id="rId9"/>
    <p:sldId id="475" r:id="rId10"/>
    <p:sldId id="483" r:id="rId11"/>
    <p:sldId id="476" r:id="rId12"/>
    <p:sldId id="484" r:id="rId13"/>
    <p:sldId id="482" r:id="rId14"/>
    <p:sldId id="487" r:id="rId15"/>
  </p:sldIdLst>
  <p:sldSz cx="9144000" cy="6858000" type="screen4x3"/>
  <p:notesSz cx="7099300" cy="10234613"/>
  <p:defaultTextStyle>
    <a:defPPr>
      <a:defRPr lang="de-DE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76C"/>
    <a:srgbClr val="A50021"/>
    <a:srgbClr val="0099CC"/>
    <a:srgbClr val="C0504D"/>
    <a:srgbClr val="CC0099"/>
    <a:srgbClr val="9BBB59"/>
    <a:srgbClr val="4F81BD"/>
    <a:srgbClr val="00CC99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Keine Formatvorlage, Tabellengitternetz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BC89EF96-8CEA-46FF-86C4-4CE0E7609802}" styleName="Helle Formatvorlage 3 - Akz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72833802-FEF1-4C79-8D5D-14CF1EAF98D9}" styleName="Helle Formatvorlage 2 - Akzent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</a:tcStyle>
    </a:band1H>
    <a:band1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1V>
    <a:band2V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2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484" autoAdjust="0"/>
    <p:restoredTop sz="89520" autoAdjust="0"/>
  </p:normalViewPr>
  <p:slideViewPr>
    <p:cSldViewPr>
      <p:cViewPr varScale="1">
        <p:scale>
          <a:sx n="79" d="100"/>
          <a:sy n="79" d="100"/>
        </p:scale>
        <p:origin x="84" y="8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20" d="100"/>
        <a:sy n="12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presProps" Target="presProps.xml"/><Relationship Id="rId3" Type="http://schemas.openxmlformats.org/officeDocument/2006/relationships/slide" Target="slides/slide1.xml"/><Relationship Id="rId21" Type="http://schemas.openxmlformats.org/officeDocument/2006/relationships/tableStyles" Target="tableStyle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10" Type="http://schemas.openxmlformats.org/officeDocument/2006/relationships/slide" Target="slides/slide8.xml"/><Relationship Id="rId19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33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75" tIns="47587" rIns="95175" bIns="47587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endParaRPr lang="de-DE"/>
          </a:p>
        </p:txBody>
      </p:sp>
      <p:sp>
        <p:nvSpPr>
          <p:cNvPr id="14233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19550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75" tIns="47587" rIns="95175" bIns="47587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endParaRPr lang="de-DE"/>
          </a:p>
        </p:txBody>
      </p:sp>
      <p:sp>
        <p:nvSpPr>
          <p:cNvPr id="14234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720263"/>
            <a:ext cx="30781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75" tIns="47587" rIns="95175" bIns="47587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endParaRPr lang="de-DE"/>
          </a:p>
        </p:txBody>
      </p:sp>
      <p:sp>
        <p:nvSpPr>
          <p:cNvPr id="14234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19550" y="9720263"/>
            <a:ext cx="30781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75" tIns="47587" rIns="95175" bIns="47587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fld id="{DB0AD3B2-1D9F-479F-8053-B68C56D48E77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9342349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75" tIns="47587" rIns="95175" bIns="47587" numCol="1" anchor="t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endParaRPr lang="de-DE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19550" y="0"/>
            <a:ext cx="3078163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75" tIns="47587" rIns="95175" bIns="47587" numCol="1" anchor="t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endParaRPr lang="de-DE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89013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602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11200" y="4862513"/>
            <a:ext cx="5676900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75" tIns="47587" rIns="95175" bIns="4758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noProof="0"/>
              <a:t>Textmasterformate durch Klicken bearbeiten</a:t>
            </a:r>
          </a:p>
          <a:p>
            <a:pPr lvl="1"/>
            <a:r>
              <a:rPr lang="de-DE" noProof="0"/>
              <a:t>Zweite Ebene</a:t>
            </a:r>
          </a:p>
          <a:p>
            <a:pPr lvl="2"/>
            <a:r>
              <a:rPr lang="de-DE" noProof="0"/>
              <a:t>Dritte Ebene</a:t>
            </a:r>
          </a:p>
          <a:p>
            <a:pPr lvl="3"/>
            <a:r>
              <a:rPr lang="de-DE" noProof="0"/>
              <a:t>Vierte Ebene</a:t>
            </a:r>
          </a:p>
          <a:p>
            <a:pPr lvl="4"/>
            <a:r>
              <a:rPr lang="de-DE" noProof="0"/>
              <a:t>Fünfte Ebene</a:t>
            </a:r>
          </a:p>
        </p:txBody>
      </p:sp>
      <p:sp>
        <p:nvSpPr>
          <p:cNvPr id="8602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720263"/>
            <a:ext cx="30781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75" tIns="47587" rIns="95175" bIns="47587" numCol="1" anchor="b" anchorCtr="0" compatLnSpc="1">
            <a:prstTxWarp prst="textNoShape">
              <a:avLst/>
            </a:prstTxWarp>
          </a:bodyPr>
          <a:lstStyle>
            <a:lvl1pPr defTabSz="950913">
              <a:defRPr sz="1200"/>
            </a:lvl1pPr>
          </a:lstStyle>
          <a:p>
            <a:endParaRPr lang="de-DE"/>
          </a:p>
        </p:txBody>
      </p:sp>
      <p:sp>
        <p:nvSpPr>
          <p:cNvPr id="8602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19550" y="9720263"/>
            <a:ext cx="3078163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5175" tIns="47587" rIns="95175" bIns="47587" numCol="1" anchor="b" anchorCtr="0" compatLnSpc="1">
            <a:prstTxWarp prst="textNoShape">
              <a:avLst/>
            </a:prstTxWarp>
          </a:bodyPr>
          <a:lstStyle>
            <a:lvl1pPr algn="r" defTabSz="950913">
              <a:defRPr sz="1200"/>
            </a:lvl1pPr>
          </a:lstStyle>
          <a:p>
            <a:fld id="{DD10C814-7052-426C-899C-A3D1A0EF07B6}" type="slidenum">
              <a:rPr lang="de-DE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13823649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E1E74B1-BCA8-45CB-9709-D1868766C07A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6E2BA55-7735-4E8F-A250-B60D8006369B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AA9CF2-3F0A-46D3-AB25-653B0D002CB7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el, Text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D79BCB7-6D4A-4BDB-8574-CE2CCC0B8B1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415" y="1765691"/>
            <a:ext cx="7773171" cy="1360888"/>
          </a:xfrm>
          <a:prstGeom prst="rect">
            <a:avLst/>
          </a:prstGeom>
        </p:spPr>
        <p:txBody>
          <a:bodyPr vert="horz" lIns="76389" tIns="38194" rIns="76389" bIns="38194"/>
          <a:lstStyle>
            <a:lvl1pPr algn="r">
              <a:defRPr sz="3800" cap="none">
                <a:solidFill>
                  <a:srgbClr val="00376C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14518" y="3429000"/>
            <a:ext cx="7127481" cy="1753090"/>
          </a:xfrm>
        </p:spPr>
        <p:txBody>
          <a:bodyPr/>
          <a:lstStyle>
            <a:lvl1pPr marL="0" indent="0" algn="r">
              <a:buNone/>
              <a:defRPr>
                <a:solidFill>
                  <a:srgbClr val="800000"/>
                </a:solidFill>
              </a:defRPr>
            </a:lvl1pPr>
            <a:lvl2pPr marL="381945" indent="0" algn="ctr">
              <a:buNone/>
              <a:defRPr/>
            </a:lvl2pPr>
            <a:lvl3pPr marL="763890" indent="0" algn="ctr">
              <a:buNone/>
              <a:defRPr/>
            </a:lvl3pPr>
            <a:lvl4pPr marL="1145835" indent="0" algn="ctr">
              <a:buNone/>
              <a:defRPr/>
            </a:lvl4pPr>
            <a:lvl5pPr marL="1527780" indent="0" algn="ctr">
              <a:buNone/>
              <a:defRPr/>
            </a:lvl5pPr>
            <a:lvl6pPr marL="1909724" indent="0" algn="ctr">
              <a:buNone/>
              <a:defRPr/>
            </a:lvl6pPr>
            <a:lvl7pPr marL="2291669" indent="0" algn="ctr">
              <a:buNone/>
              <a:defRPr/>
            </a:lvl7pPr>
            <a:lvl8pPr marL="2673614" indent="0" algn="ctr">
              <a:buNone/>
              <a:defRPr/>
            </a:lvl8pPr>
            <a:lvl9pPr marL="3055559" indent="0" algn="ctr">
              <a:buNone/>
              <a:defRPr/>
            </a:lvl9pPr>
          </a:lstStyle>
          <a:p>
            <a:r>
              <a:rPr lang="de-DE" dirty="0"/>
              <a:t>Master-Untertitelformat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0269182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57734" y="480407"/>
            <a:ext cx="8228533" cy="785977"/>
          </a:xfrm>
          <a:prstGeom prst="rect">
            <a:avLst/>
          </a:prstGeom>
        </p:spPr>
        <p:txBody>
          <a:bodyPr vert="horz" lIns="76389" tIns="38194" rIns="76389" bIns="38194"/>
          <a:lstStyle>
            <a:lvl1pPr algn="l">
              <a:defRPr sz="2100" b="1" cap="none">
                <a:solidFill>
                  <a:srgbClr val="00376C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57734" y="1598731"/>
            <a:ext cx="8228533" cy="4526847"/>
          </a:xfrm>
        </p:spPr>
        <p:txBody>
          <a:bodyPr/>
          <a:lstStyle>
            <a:lvl1pPr>
              <a:buFontTx/>
              <a:buNone/>
              <a:defRPr sz="2100">
                <a:solidFill>
                  <a:srgbClr val="00376C"/>
                </a:solidFill>
              </a:defRPr>
            </a:lvl1pPr>
            <a:lvl2pPr>
              <a:buFontTx/>
              <a:buNone/>
              <a:defRPr sz="1700">
                <a:solidFill>
                  <a:srgbClr val="00376C"/>
                </a:solidFill>
              </a:defRPr>
            </a:lvl2pPr>
            <a:lvl3pPr>
              <a:buFontTx/>
              <a:buNone/>
              <a:defRPr sz="1700">
                <a:solidFill>
                  <a:srgbClr val="00376C"/>
                </a:solidFill>
              </a:defRPr>
            </a:lvl3pPr>
            <a:lvl4pPr>
              <a:buFontTx/>
              <a:buNone/>
              <a:defRPr sz="1700">
                <a:solidFill>
                  <a:srgbClr val="00376C"/>
                </a:solidFill>
              </a:defRPr>
            </a:lvl4pPr>
            <a:lvl5pPr>
              <a:buFontTx/>
              <a:buNone/>
              <a:defRPr sz="1700">
                <a:solidFill>
                  <a:srgbClr val="00376C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0006167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enutzerdefiniertes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nhaltsplatzhalter 2"/>
          <p:cNvSpPr>
            <a:spLocks noGrp="1"/>
          </p:cNvSpPr>
          <p:nvPr>
            <p:ph idx="1"/>
          </p:nvPr>
        </p:nvSpPr>
        <p:spPr>
          <a:xfrm>
            <a:off x="457734" y="1598731"/>
            <a:ext cx="8228533" cy="4526847"/>
          </a:xfrm>
        </p:spPr>
        <p:txBody>
          <a:bodyPr/>
          <a:lstStyle>
            <a:lvl1pPr>
              <a:buFontTx/>
              <a:buNone/>
              <a:defRPr sz="2100">
                <a:solidFill>
                  <a:srgbClr val="00376C"/>
                </a:solidFill>
              </a:defRPr>
            </a:lvl1pPr>
            <a:lvl2pPr>
              <a:defRPr sz="1700">
                <a:solidFill>
                  <a:srgbClr val="00376C"/>
                </a:solidFill>
              </a:defRPr>
            </a:lvl2pPr>
            <a:lvl3pPr>
              <a:defRPr sz="1700">
                <a:solidFill>
                  <a:srgbClr val="00376C"/>
                </a:solidFill>
              </a:defRPr>
            </a:lvl3pPr>
            <a:lvl4pPr>
              <a:defRPr sz="1700">
                <a:solidFill>
                  <a:srgbClr val="00376C"/>
                </a:solidFill>
              </a:defRPr>
            </a:lvl4pPr>
            <a:lvl5pPr>
              <a:defRPr sz="1700">
                <a:solidFill>
                  <a:srgbClr val="00376C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3195992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734" y="480407"/>
            <a:ext cx="8228533" cy="785977"/>
          </a:xfrm>
          <a:prstGeom prst="rect">
            <a:avLst/>
          </a:prstGeom>
        </p:spPr>
        <p:txBody>
          <a:bodyPr vert="horz" lIns="76389" tIns="38194" rIns="76389" bIns="38194"/>
          <a:lstStyle>
            <a:lvl1pPr algn="l">
              <a:defRPr sz="2100" b="1" cap="none">
                <a:solidFill>
                  <a:srgbClr val="00376C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100">
                <a:solidFill>
                  <a:srgbClr val="00376C"/>
                </a:solidFill>
              </a:defRPr>
            </a:lvl1pPr>
            <a:lvl2pPr>
              <a:defRPr sz="1700">
                <a:solidFill>
                  <a:srgbClr val="00376C"/>
                </a:solidFill>
              </a:defRPr>
            </a:lvl2pPr>
            <a:lvl3pPr>
              <a:defRPr sz="1700">
                <a:solidFill>
                  <a:srgbClr val="00376C"/>
                </a:solidFill>
              </a:defRPr>
            </a:lvl3pPr>
            <a:lvl4pPr>
              <a:defRPr sz="1700">
                <a:solidFill>
                  <a:srgbClr val="00376C"/>
                </a:solidFill>
              </a:defRPr>
            </a:lvl4pPr>
            <a:lvl5pPr>
              <a:defRPr sz="1700">
                <a:solidFill>
                  <a:srgbClr val="00376C"/>
                </a:solidFill>
              </a:defRPr>
            </a:lvl5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4558485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734" y="1598731"/>
            <a:ext cx="4056753" cy="4526847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28328" y="1598731"/>
            <a:ext cx="4057939" cy="4526847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8" name="Titel 1"/>
          <p:cNvSpPr>
            <a:spLocks noGrp="1"/>
          </p:cNvSpPr>
          <p:nvPr>
            <p:ph type="title"/>
          </p:nvPr>
        </p:nvSpPr>
        <p:spPr>
          <a:xfrm>
            <a:off x="457734" y="480407"/>
            <a:ext cx="8228533" cy="785977"/>
          </a:xfrm>
          <a:prstGeom prst="rect">
            <a:avLst/>
          </a:prstGeom>
        </p:spPr>
        <p:txBody>
          <a:bodyPr vert="horz" lIns="76389" tIns="38194" rIns="76389" bIns="38194"/>
          <a:lstStyle>
            <a:lvl1pPr algn="l">
              <a:defRPr sz="2100" b="1" cap="none">
                <a:solidFill>
                  <a:srgbClr val="00376C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5916260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734" y="1535727"/>
            <a:ext cx="4040152" cy="63949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81945" indent="0">
              <a:buNone/>
              <a:defRPr sz="1700" b="1"/>
            </a:lvl2pPr>
            <a:lvl3pPr marL="763890" indent="0">
              <a:buNone/>
              <a:defRPr sz="1500" b="1"/>
            </a:lvl3pPr>
            <a:lvl4pPr marL="1145835" indent="0">
              <a:buNone/>
              <a:defRPr sz="1300" b="1"/>
            </a:lvl4pPr>
            <a:lvl5pPr marL="1527780" indent="0">
              <a:buNone/>
              <a:defRPr sz="1300" b="1"/>
            </a:lvl5pPr>
            <a:lvl6pPr marL="1909724" indent="0">
              <a:buNone/>
              <a:defRPr sz="1300" b="1"/>
            </a:lvl6pPr>
            <a:lvl7pPr marL="2291669" indent="0">
              <a:buNone/>
              <a:defRPr sz="1300" b="1"/>
            </a:lvl7pPr>
            <a:lvl8pPr marL="2673614" indent="0">
              <a:buNone/>
              <a:defRPr sz="1300" b="1"/>
            </a:lvl8pPr>
            <a:lvl9pPr marL="3055559" indent="0">
              <a:buNone/>
              <a:defRPr sz="1300" b="1"/>
            </a:lvl9pPr>
          </a:lstStyle>
          <a:p>
            <a:pPr lvl="0"/>
            <a:r>
              <a:rPr lang="de-DE" dirty="0"/>
              <a:t>Mastertextformat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734" y="2175218"/>
            <a:ext cx="4040152" cy="3950359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de-DE" dirty="0"/>
              <a:t>Mastertextformat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4929" y="1535727"/>
            <a:ext cx="4041337" cy="639492"/>
          </a:xfrm>
        </p:spPr>
        <p:txBody>
          <a:bodyPr anchor="b"/>
          <a:lstStyle>
            <a:lvl1pPr marL="0" indent="0">
              <a:buNone/>
              <a:defRPr sz="1700" b="1"/>
            </a:lvl1pPr>
            <a:lvl2pPr marL="381945" indent="0">
              <a:buNone/>
              <a:defRPr sz="1700" b="1"/>
            </a:lvl2pPr>
            <a:lvl3pPr marL="763890" indent="0">
              <a:buNone/>
              <a:defRPr sz="1500" b="1"/>
            </a:lvl3pPr>
            <a:lvl4pPr marL="1145835" indent="0">
              <a:buNone/>
              <a:defRPr sz="1300" b="1"/>
            </a:lvl4pPr>
            <a:lvl5pPr marL="1527780" indent="0">
              <a:buNone/>
              <a:defRPr sz="1300" b="1"/>
            </a:lvl5pPr>
            <a:lvl6pPr marL="1909724" indent="0">
              <a:buNone/>
              <a:defRPr sz="1300" b="1"/>
            </a:lvl6pPr>
            <a:lvl7pPr marL="2291669" indent="0">
              <a:buNone/>
              <a:defRPr sz="1300" b="1"/>
            </a:lvl7pPr>
            <a:lvl8pPr marL="2673614" indent="0">
              <a:buNone/>
              <a:defRPr sz="1300" b="1"/>
            </a:lvl8pPr>
            <a:lvl9pPr marL="3055559" indent="0">
              <a:buNone/>
              <a:defRPr sz="13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4929" y="2175218"/>
            <a:ext cx="4041337" cy="3950359"/>
          </a:xfrm>
        </p:spPr>
        <p:txBody>
          <a:bodyPr/>
          <a:lstStyle>
            <a:lvl1pPr>
              <a:defRPr sz="1700"/>
            </a:lvl1pPr>
            <a:lvl2pPr>
              <a:defRPr sz="1700"/>
            </a:lvl2pPr>
            <a:lvl3pPr>
              <a:defRPr sz="1700"/>
            </a:lvl3pPr>
            <a:lvl4pPr>
              <a:defRPr sz="1700"/>
            </a:lvl4pPr>
            <a:lvl5pPr>
              <a:defRPr sz="1700"/>
            </a:lvl5pPr>
            <a:lvl6pPr>
              <a:defRPr sz="1300"/>
            </a:lvl6pPr>
            <a:lvl7pPr>
              <a:defRPr sz="1300"/>
            </a:lvl7pPr>
            <a:lvl8pPr>
              <a:defRPr sz="1300"/>
            </a:lvl8pPr>
            <a:lvl9pPr>
              <a:defRPr sz="13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457734" y="480407"/>
            <a:ext cx="8228533" cy="785977"/>
          </a:xfrm>
          <a:prstGeom prst="rect">
            <a:avLst/>
          </a:prstGeom>
        </p:spPr>
        <p:txBody>
          <a:bodyPr vert="horz" lIns="76389" tIns="38194" rIns="76389" bIns="38194"/>
          <a:lstStyle>
            <a:lvl1pPr algn="l">
              <a:defRPr sz="2100" b="1" cap="none">
                <a:solidFill>
                  <a:srgbClr val="00376C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832002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el 1"/>
          <p:cNvSpPr>
            <a:spLocks noGrp="1"/>
          </p:cNvSpPr>
          <p:nvPr>
            <p:ph type="title"/>
          </p:nvPr>
        </p:nvSpPr>
        <p:spPr>
          <a:xfrm>
            <a:off x="457734" y="480407"/>
            <a:ext cx="8228533" cy="785977"/>
          </a:xfrm>
          <a:prstGeom prst="rect">
            <a:avLst/>
          </a:prstGeom>
        </p:spPr>
        <p:txBody>
          <a:bodyPr vert="horz" lIns="76389" tIns="38194" rIns="76389" bIns="38194"/>
          <a:lstStyle>
            <a:lvl1pPr algn="l">
              <a:defRPr sz="2100" b="1" cap="none">
                <a:solidFill>
                  <a:srgbClr val="00376C"/>
                </a:solidFill>
              </a:defRPr>
            </a:lvl1pPr>
          </a:lstStyle>
          <a:p>
            <a:r>
              <a:rPr lang="de-DE"/>
              <a:t>Mastertitelformat bearbeiten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969013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CDC775-59A4-4728-A988-7901512B3C75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6400774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3B03250-CC1E-46D2-BE3D-F297E7BD99C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0A4D2D1-4210-4E7E-BAA0-A7605D3A402E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D5A696-981D-497E-8D21-4821026B7C94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55C84-E901-4463-AA83-27C88C4B690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D3EE08-DEF1-4C80-A95C-4E704DB242E0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B009C95-235A-4430-80C7-4B9FA6E318B3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/>
              <a:t>Titelmasterformat durch Klicken bearbeiten</a:t>
            </a:r>
            <a:endParaRPr lang="en-GB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/>
              <a:t>Textmasterformate durch Klicken bearbeiten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E3BAA5F-10FC-4B74-8639-F70277ED2ACD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5" Type="http://schemas.openxmlformats.org/officeDocument/2006/relationships/slideLayout" Target="../slideLayouts/slideLayout17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16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/>
              <a:t>Textmasterformate durch Klicken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16179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1797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cs typeface="+mn-cs"/>
              </a:defRPr>
            </a:lvl1pPr>
          </a:lstStyle>
          <a:p>
            <a:pPr>
              <a:defRPr/>
            </a:pPr>
            <a:endParaRPr lang="de-DE"/>
          </a:p>
        </p:txBody>
      </p:sp>
      <p:sp>
        <p:nvSpPr>
          <p:cNvPr id="161798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cs typeface="+mn-cs"/>
              </a:defRPr>
            </a:lvl1pPr>
          </a:lstStyle>
          <a:p>
            <a:pPr>
              <a:defRPr/>
            </a:pPr>
            <a:fld id="{CF085F03-F732-4251-B230-1305192E362C}" type="slidenum">
              <a:rPr lang="de-DE"/>
              <a:pPr>
                <a:defRPr/>
              </a:pPr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1" r:id="rId1"/>
    <p:sldLayoutId id="2147483690" r:id="rId2"/>
    <p:sldLayoutId id="2147483689" r:id="rId3"/>
    <p:sldLayoutId id="2147483688" r:id="rId4"/>
    <p:sldLayoutId id="2147483687" r:id="rId5"/>
    <p:sldLayoutId id="2147483686" r:id="rId6"/>
    <p:sldLayoutId id="2147483685" r:id="rId7"/>
    <p:sldLayoutId id="2147483684" r:id="rId8"/>
    <p:sldLayoutId id="2147483683" r:id="rId9"/>
    <p:sldLayoutId id="2147483682" r:id="rId10"/>
    <p:sldLayoutId id="2147483681" r:id="rId11"/>
    <p:sldLayoutId id="2147483680" r:id="rId12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598613"/>
            <a:ext cx="8229600" cy="4527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18" tIns="45709" rIns="91418" bIns="4570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/>
              <a:t>Textmasterformate durch Klicken bearbeiten</a:t>
            </a:r>
          </a:p>
          <a:p>
            <a:pPr lvl="1"/>
            <a:r>
              <a:rPr lang="de-DE" altLang="de-DE"/>
              <a:t>Zweite Ebene</a:t>
            </a:r>
          </a:p>
          <a:p>
            <a:pPr lvl="2"/>
            <a:r>
              <a:rPr lang="de-DE" altLang="de-DE"/>
              <a:t>Dritte Ebene</a:t>
            </a:r>
          </a:p>
          <a:p>
            <a:pPr lvl="3"/>
            <a:r>
              <a:rPr lang="de-DE" altLang="de-DE"/>
              <a:t>Vierte Ebene</a:t>
            </a:r>
          </a:p>
          <a:p>
            <a:pPr lvl="4"/>
            <a:r>
              <a:rPr lang="de-DE" altLang="de-DE"/>
              <a:t>Fünfte Ebene</a:t>
            </a:r>
          </a:p>
        </p:txBody>
      </p:sp>
      <p:pic>
        <p:nvPicPr>
          <p:cNvPr id="1031" name="Picture 7" descr="husiegel_bw_gross"/>
          <p:cNvPicPr>
            <a:picLocks noChangeAspect="1" noChangeArrowheads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51725" y="260350"/>
            <a:ext cx="1090613" cy="109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44040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3" r:id="rId1"/>
    <p:sldLayoutId id="2147483694" r:id="rId2"/>
    <p:sldLayoutId id="2147483695" r:id="rId3"/>
    <p:sldLayoutId id="2147483696" r:id="rId4"/>
    <p:sldLayoutId id="2147483697" r:id="rId5"/>
    <p:sldLayoutId id="2147483698" r:id="rId6"/>
    <p:sldLayoutId id="2147483699" r:id="rId7"/>
    <p:sldLayoutId id="2147483700" r:id="rId8"/>
  </p:sldLayoutIdLst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+mj-lt"/>
          <a:ea typeface="ＭＳ Ｐゴシック" pitchFamily="-65" charset="-128"/>
          <a:cs typeface="ＭＳ Ｐゴシック" pitchFamily="-65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Verdana" pitchFamily="-65" charset="0"/>
          <a:ea typeface="ＭＳ Ｐゴシック" pitchFamily="-65" charset="-128"/>
          <a:cs typeface="ＭＳ Ｐゴシック" pitchFamily="-65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Verdana" pitchFamily="-65" charset="0"/>
          <a:ea typeface="ＭＳ Ｐゴシック" pitchFamily="-65" charset="-128"/>
          <a:cs typeface="ＭＳ Ｐゴシック" pitchFamily="-65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Verdana" pitchFamily="-65" charset="0"/>
          <a:ea typeface="ＭＳ Ｐゴシック" pitchFamily="-65" charset="-128"/>
          <a:cs typeface="ＭＳ Ｐゴシック" pitchFamily="-65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Verdana" pitchFamily="-65" charset="0"/>
          <a:ea typeface="ＭＳ Ｐゴシック" pitchFamily="-65" charset="-128"/>
          <a:cs typeface="ＭＳ Ｐゴシック" pitchFamily="-65" charset="-128"/>
        </a:defRPr>
      </a:lvl5pPr>
      <a:lvl6pPr marL="381945" algn="ctr" defTabSz="915076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Verdana" pitchFamily="-65" charset="0"/>
        </a:defRPr>
      </a:lvl6pPr>
      <a:lvl7pPr marL="763890" algn="ctr" defTabSz="915076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Verdana" pitchFamily="-65" charset="0"/>
        </a:defRPr>
      </a:lvl7pPr>
      <a:lvl8pPr marL="1145835" algn="ctr" defTabSz="915076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Verdana" pitchFamily="-65" charset="0"/>
        </a:defRPr>
      </a:lvl8pPr>
      <a:lvl9pPr marL="1527780" algn="ctr" defTabSz="915076" rtl="0" fontAlgn="base">
        <a:spcBef>
          <a:spcPct val="0"/>
        </a:spcBef>
        <a:spcAft>
          <a:spcPct val="0"/>
        </a:spcAft>
        <a:defRPr sz="4300">
          <a:solidFill>
            <a:schemeClr val="tx2"/>
          </a:solidFill>
          <a:latin typeface="Verdana" pitchFamily="-65" charset="0"/>
        </a:defRPr>
      </a:lvl9pPr>
    </p:titleStyle>
    <p:bodyStyle>
      <a:lvl1pPr marL="225425" indent="-2254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100">
          <a:solidFill>
            <a:srgbClr val="00376C"/>
          </a:solidFill>
          <a:latin typeface="+mn-lt"/>
          <a:ea typeface="ＭＳ Ｐゴシック" pitchFamily="-65" charset="-128"/>
          <a:cs typeface="ＭＳ Ｐゴシック" pitchFamily="-65" charset="-128"/>
        </a:defRPr>
      </a:lvl1pPr>
      <a:lvl2pPr marL="523875" indent="-2254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700">
          <a:solidFill>
            <a:srgbClr val="00376C"/>
          </a:solidFill>
          <a:latin typeface="+mn-lt"/>
          <a:ea typeface="ＭＳ Ｐゴシック" pitchFamily="-65" charset="-128"/>
        </a:defRPr>
      </a:lvl2pPr>
      <a:lvl3pPr marL="749300" indent="-2254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700">
          <a:solidFill>
            <a:srgbClr val="00376C"/>
          </a:solidFill>
          <a:latin typeface="+mn-lt"/>
          <a:ea typeface="ＭＳ Ｐゴシック" pitchFamily="-65" charset="-128"/>
        </a:defRPr>
      </a:lvl3pPr>
      <a:lvl4pPr marL="976313" indent="-2254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700">
          <a:solidFill>
            <a:srgbClr val="00376C"/>
          </a:solidFill>
          <a:latin typeface="+mn-lt"/>
          <a:ea typeface="ＭＳ Ｐゴシック" pitchFamily="-65" charset="-128"/>
        </a:defRPr>
      </a:lvl4pPr>
      <a:lvl5pPr marL="1276350" indent="-225425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1700">
          <a:solidFill>
            <a:srgbClr val="00376C"/>
          </a:solidFill>
          <a:latin typeface="+mn-lt"/>
          <a:ea typeface="ＭＳ Ｐゴシック" pitchFamily="-65" charset="-128"/>
        </a:defRPr>
      </a:lvl5pPr>
      <a:lvl6pPr marL="2437551" indent="-228106" algn="l" defTabSz="915076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pitchFamily="-65" charset="-128"/>
        </a:defRPr>
      </a:lvl6pPr>
      <a:lvl7pPr marL="2819496" indent="-228106" algn="l" defTabSz="915076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pitchFamily="-65" charset="-128"/>
        </a:defRPr>
      </a:lvl7pPr>
      <a:lvl8pPr marL="3201441" indent="-228106" algn="l" defTabSz="915076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pitchFamily="-65" charset="-128"/>
        </a:defRPr>
      </a:lvl8pPr>
      <a:lvl9pPr marL="3583386" indent="-228106" algn="l" defTabSz="915076" rtl="0" fontAlgn="base">
        <a:spcBef>
          <a:spcPct val="20000"/>
        </a:spcBef>
        <a:spcAft>
          <a:spcPct val="0"/>
        </a:spcAft>
        <a:buChar char="»"/>
        <a:defRPr sz="2100">
          <a:solidFill>
            <a:schemeClr val="tx1"/>
          </a:solidFill>
          <a:latin typeface="+mn-lt"/>
          <a:ea typeface="ＭＳ Ｐゴシック" pitchFamily="-65" charset="-128"/>
        </a:defRPr>
      </a:lvl9pPr>
    </p:bodyStyle>
    <p:otherStyle>
      <a:defPPr>
        <a:defRPr lang="de-DE"/>
      </a:defPPr>
      <a:lvl1pPr marL="0" algn="l" defTabSz="38194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381945" algn="l" defTabSz="38194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2pPr>
      <a:lvl3pPr marL="763890" algn="l" defTabSz="38194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145835" algn="l" defTabSz="38194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27780" algn="l" defTabSz="38194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909724" algn="l" defTabSz="38194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91669" algn="l" defTabSz="38194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673614" algn="l" defTabSz="38194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3055559" algn="l" defTabSz="381945" rtl="0" eaLnBrk="1" latinLnBrk="0" hangingPunct="1"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wiwi.hu-berlin.de/de/studium/sb/erstsemester" TargetMode="External"/><Relationship Id="rId2" Type="http://schemas.openxmlformats.org/officeDocument/2006/relationships/hyperlink" Target="https://www.youtube.com/watch?v=hIoP_BTjH_Y&amp;feature=emb_rel_end" TargetMode="External"/><Relationship Id="rId1" Type="http://schemas.openxmlformats.org/officeDocument/2006/relationships/slideLayout" Target="../slideLayouts/slideLayout16.xml"/><Relationship Id="rId6" Type="http://schemas.openxmlformats.org/officeDocument/2006/relationships/hyperlink" Target="https://www.berlin.de/sen/gpg/service/oft-gesucht/artikel.1121199.php" TargetMode="External"/><Relationship Id="rId5" Type="http://schemas.openxmlformats.org/officeDocument/2006/relationships/hyperlink" Target="https://digitale-familienwoche.hu-berlin.de/" TargetMode="External"/><Relationship Id="rId4" Type="http://schemas.openxmlformats.org/officeDocument/2006/relationships/hyperlink" Target="https://www.hu-berlin.de/de/pr/veranstaltungen/regelmaessige-veranstaltungen/imma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watch?v=znj--romQXc" TargetMode="External"/><Relationship Id="rId2" Type="http://schemas.openxmlformats.org/officeDocument/2006/relationships/hyperlink" Target="https://www.youtube.com/watch?v=hIoP_BTjH_Y&amp;feature=emb_rel_end" TargetMode="External"/><Relationship Id="rId1" Type="http://schemas.openxmlformats.org/officeDocument/2006/relationships/slideLayout" Target="../slideLayouts/slideLayout16.xml"/><Relationship Id="rId5" Type="http://schemas.openxmlformats.org/officeDocument/2006/relationships/hyperlink" Target="https://www.youtube.com/watch?v=D-PcRaAzAn4" TargetMode="External"/><Relationship Id="rId4" Type="http://schemas.openxmlformats.org/officeDocument/2006/relationships/hyperlink" Target="https://www.youtube.com/watch?v=iA2EDTvbOFo" TargetMode="Externa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agnes.hu-berlin.de/" TargetMode="External"/><Relationship Id="rId2" Type="http://schemas.openxmlformats.org/officeDocument/2006/relationships/hyperlink" Target="http://www.ewi.hu-berlin.de/wipaed" TargetMode="External"/><Relationship Id="rId1" Type="http://schemas.openxmlformats.org/officeDocument/2006/relationships/slideLayout" Target="../slideLayouts/slideLayout16.xml"/><Relationship Id="rId4" Type="http://schemas.openxmlformats.org/officeDocument/2006/relationships/hyperlink" Target="https://moodle.hu-berlin.de/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wi.hu-berlin.de/de/wipaed/aktuelles" TargetMode="External"/><Relationship Id="rId2" Type="http://schemas.openxmlformats.org/officeDocument/2006/relationships/hyperlink" Target="https://www.ewi.hu-berlin.de/de/wipaed/studium/studienordnungen" TargetMode="External"/><Relationship Id="rId1" Type="http://schemas.openxmlformats.org/officeDocument/2006/relationships/slideLayout" Target="../slideLayouts/slideLayout1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pse.hu-berlin.de/praktika/ba/b" TargetMode="External"/><Relationship Id="rId1" Type="http://schemas.openxmlformats.org/officeDocument/2006/relationships/slideLayout" Target="../slideLayouts/slideLayout1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rziehungswissenschaften.huberlin.de/de/institut/abteilungen/wirtschaft/standardseite" TargetMode="External"/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moodle.hu-berlin.de/course/view.php?id=96065" TargetMode="External"/><Relationship Id="rId2" Type="http://schemas.openxmlformats.org/officeDocument/2006/relationships/hyperlink" Target="https://pse.hu-berlin.de/de/studium/fachschaft/lehramt/lernraum" TargetMode="External"/><Relationship Id="rId1" Type="http://schemas.openxmlformats.org/officeDocument/2006/relationships/slideLayout" Target="../slideLayouts/slideLayout16.xml"/><Relationship Id="rId4" Type="http://schemas.openxmlformats.org/officeDocument/2006/relationships/hyperlink" Target="https://chat.whatsapp.com/GmCxtf5r8xC0vrVtQy8OOq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Titel 3"/>
          <p:cNvSpPr>
            <a:spLocks noGrp="1"/>
          </p:cNvSpPr>
          <p:nvPr>
            <p:ph type="title" idx="4294967295"/>
          </p:nvPr>
        </p:nvSpPr>
        <p:spPr bwMode="auto">
          <a:xfrm>
            <a:off x="469782" y="2348880"/>
            <a:ext cx="8674217" cy="2620963"/>
          </a:xfrm>
          <a:prstGeom prst="rect">
            <a:avLst/>
          </a:prstGeom>
          <a:ln>
            <a:miter lim="800000"/>
            <a:headEnd/>
            <a:tailEnd/>
          </a:ln>
        </p:spPr>
        <p:txBody>
          <a:bodyPr lIns="72000" tIns="0" rIns="72000" bIns="38194"/>
          <a:lstStyle/>
          <a:p>
            <a:pPr algn="l"/>
            <a:r>
              <a:rPr lang="de-DE" altLang="de-DE" sz="2800" b="1" dirty="0">
                <a:solidFill>
                  <a:srgbClr val="00376C"/>
                </a:solidFill>
              </a:rPr>
              <a:t>Humboldt-Universität </a:t>
            </a:r>
            <a:br>
              <a:rPr lang="de-DE" altLang="de-DE" sz="2800" b="1" dirty="0">
                <a:solidFill>
                  <a:srgbClr val="00376C"/>
                </a:solidFill>
              </a:rPr>
            </a:br>
            <a:r>
              <a:rPr lang="de-DE" altLang="de-DE" sz="2800" b="1" dirty="0">
                <a:solidFill>
                  <a:srgbClr val="00376C"/>
                </a:solidFill>
              </a:rPr>
              <a:t>zu Berlin</a:t>
            </a:r>
            <a:br>
              <a:rPr lang="de-DE" altLang="de-DE" sz="2800" b="1" dirty="0">
                <a:solidFill>
                  <a:srgbClr val="00376C"/>
                </a:solidFill>
              </a:rPr>
            </a:br>
            <a:br>
              <a:rPr lang="de-DE" altLang="de-DE" sz="2800" b="1" dirty="0">
                <a:solidFill>
                  <a:srgbClr val="00376C"/>
                </a:solidFill>
              </a:rPr>
            </a:br>
            <a:r>
              <a:rPr lang="de-DE" altLang="de-DE" sz="2000" b="1" dirty="0">
                <a:solidFill>
                  <a:srgbClr val="00376C"/>
                </a:solidFill>
              </a:rPr>
              <a:t>Bachelorstudium Wirtschaftspädagogik</a:t>
            </a:r>
            <a:br>
              <a:rPr lang="de-DE" altLang="de-DE" sz="2000" b="1" dirty="0">
                <a:solidFill>
                  <a:srgbClr val="00376C"/>
                </a:solidFill>
              </a:rPr>
            </a:br>
            <a:r>
              <a:rPr lang="de-DE" altLang="de-DE" sz="2000" b="1" dirty="0">
                <a:solidFill>
                  <a:srgbClr val="00376C"/>
                </a:solidFill>
              </a:rPr>
              <a:t>mit Lehramtsbezug</a:t>
            </a:r>
            <a:br>
              <a:rPr lang="de-DE" altLang="de-DE" sz="2000" b="1" dirty="0">
                <a:solidFill>
                  <a:srgbClr val="00376C"/>
                </a:solidFill>
              </a:rPr>
            </a:br>
            <a:br>
              <a:rPr lang="de-DE" altLang="de-DE" sz="2000" b="1" dirty="0">
                <a:solidFill>
                  <a:srgbClr val="00376C"/>
                </a:solidFill>
              </a:rPr>
            </a:br>
            <a:r>
              <a:rPr lang="de-DE" altLang="de-DE" sz="2000" dirty="0">
                <a:solidFill>
                  <a:srgbClr val="00376C"/>
                </a:solidFill>
              </a:rPr>
              <a:t>Studien- und Prüfungsordnung 2016</a:t>
            </a:r>
            <a:br>
              <a:rPr lang="de-DE" altLang="de-DE" sz="2000" dirty="0">
                <a:solidFill>
                  <a:srgbClr val="00376C"/>
                </a:solidFill>
              </a:rPr>
            </a:br>
            <a:br>
              <a:rPr lang="de-DE" altLang="de-DE" sz="2000" dirty="0">
                <a:solidFill>
                  <a:srgbClr val="00376C"/>
                </a:solidFill>
              </a:rPr>
            </a:br>
            <a:br>
              <a:rPr lang="de-DE" altLang="de-DE" sz="2000" dirty="0">
                <a:solidFill>
                  <a:srgbClr val="00376C"/>
                </a:solidFill>
              </a:rPr>
            </a:br>
            <a:br>
              <a:rPr lang="de-DE" altLang="de-DE" sz="2000" dirty="0">
                <a:solidFill>
                  <a:srgbClr val="00376C"/>
                </a:solidFill>
              </a:rPr>
            </a:br>
            <a:br>
              <a:rPr lang="de-DE" altLang="de-DE" sz="2000" dirty="0">
                <a:solidFill>
                  <a:srgbClr val="00376C"/>
                </a:solidFill>
              </a:rPr>
            </a:br>
            <a:r>
              <a:rPr lang="de-DE" altLang="de-DE" sz="2000" dirty="0">
                <a:solidFill>
                  <a:srgbClr val="00376C"/>
                </a:solidFill>
              </a:rPr>
              <a:t>Montag, den 11.10.2021 um 17:00 Uhr</a:t>
            </a:r>
            <a:br>
              <a:rPr lang="de-DE" altLang="de-DE" sz="2000" dirty="0">
                <a:solidFill>
                  <a:srgbClr val="00376C"/>
                </a:solidFill>
              </a:rPr>
            </a:br>
            <a:br>
              <a:rPr lang="de-DE" altLang="de-DE" sz="2000" dirty="0">
                <a:solidFill>
                  <a:srgbClr val="00376C"/>
                </a:solidFill>
              </a:rPr>
            </a:br>
            <a:br>
              <a:rPr lang="de-DE" altLang="de-DE" sz="2000" dirty="0">
                <a:solidFill>
                  <a:srgbClr val="00376C"/>
                </a:solidFill>
              </a:rPr>
            </a:br>
            <a:br>
              <a:rPr lang="de-DE" altLang="de-DE" sz="2000" dirty="0">
                <a:solidFill>
                  <a:srgbClr val="00376C"/>
                </a:solidFill>
              </a:rPr>
            </a:br>
            <a:r>
              <a:rPr lang="de-DE" altLang="de-DE" sz="1600" b="1" dirty="0">
                <a:solidFill>
                  <a:srgbClr val="00376C"/>
                </a:solidFill>
              </a:rPr>
              <a:t>Lehrstuhl: </a:t>
            </a:r>
            <a:br>
              <a:rPr lang="de-DE" altLang="de-DE" sz="1600" dirty="0">
                <a:solidFill>
                  <a:srgbClr val="00376C"/>
                </a:solidFill>
              </a:rPr>
            </a:br>
            <a:r>
              <a:rPr lang="de-DE" altLang="de-DE" sz="1600" dirty="0">
                <a:solidFill>
                  <a:srgbClr val="00376C"/>
                </a:solidFill>
              </a:rPr>
              <a:t>Prof. Dr. Georg </a:t>
            </a:r>
            <a:r>
              <a:rPr lang="de-DE" altLang="de-DE" sz="1600" dirty="0" err="1">
                <a:solidFill>
                  <a:srgbClr val="00376C"/>
                </a:solidFill>
              </a:rPr>
              <a:t>Tafner</a:t>
            </a:r>
            <a:r>
              <a:rPr lang="de-DE" altLang="de-DE" sz="1600" dirty="0">
                <a:solidFill>
                  <a:srgbClr val="00376C"/>
                </a:solidFill>
              </a:rPr>
              <a:t>, Dr. Cornelia Wagner-</a:t>
            </a:r>
            <a:r>
              <a:rPr lang="de-DE" altLang="de-DE" sz="1600" dirty="0" err="1">
                <a:solidFill>
                  <a:srgbClr val="00376C"/>
                </a:solidFill>
              </a:rPr>
              <a:t>Herrbach</a:t>
            </a:r>
            <a:r>
              <a:rPr lang="de-DE" altLang="de-DE" sz="1600" dirty="0">
                <a:solidFill>
                  <a:srgbClr val="00376C"/>
                </a:solidFill>
              </a:rPr>
              <a:t>, Juliane Smolka, Johannes </a:t>
            </a:r>
            <a:r>
              <a:rPr lang="de-DE" altLang="de-DE" sz="1600" dirty="0" err="1">
                <a:solidFill>
                  <a:srgbClr val="00376C"/>
                </a:solidFill>
              </a:rPr>
              <a:t>Ottliczky</a:t>
            </a:r>
            <a:r>
              <a:rPr lang="de-DE" altLang="de-DE" sz="1600" dirty="0">
                <a:solidFill>
                  <a:srgbClr val="00376C"/>
                </a:solidFill>
              </a:rPr>
              <a:t> </a:t>
            </a:r>
            <a:endParaRPr lang="de-DE" altLang="de-DE" sz="2000" dirty="0">
              <a:solidFill>
                <a:srgbClr val="00376C"/>
              </a:solidFill>
            </a:endParaRPr>
          </a:p>
        </p:txBody>
      </p:sp>
      <p:sp>
        <p:nvSpPr>
          <p:cNvPr id="2051" name="Rectangle 4"/>
          <p:cNvSpPr>
            <a:spLocks noChangeArrowheads="1"/>
          </p:cNvSpPr>
          <p:nvPr/>
        </p:nvSpPr>
        <p:spPr bwMode="auto">
          <a:xfrm>
            <a:off x="457200" y="3573463"/>
            <a:ext cx="8229600" cy="25542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18" tIns="45709" rIns="91418" bIns="45709" anchor="b"/>
          <a:lstStyle>
            <a:lvl1pPr marL="225425" indent="-225425" eaLnBrk="0" hangingPunct="0">
              <a:defRPr sz="3300">
                <a:solidFill>
                  <a:schemeClr val="tx1"/>
                </a:solidFill>
                <a:latin typeface="Verdana" pitchFamily="34" charset="0"/>
                <a:ea typeface="ＭＳ Ｐゴシック" pitchFamily="-65" charset="-128"/>
              </a:defRPr>
            </a:lvl1pPr>
            <a:lvl2pPr marL="742950" indent="-285750" eaLnBrk="0" hangingPunct="0">
              <a:defRPr sz="3300">
                <a:solidFill>
                  <a:schemeClr val="tx1"/>
                </a:solidFill>
                <a:latin typeface="Verdana" pitchFamily="34" charset="0"/>
                <a:ea typeface="ＭＳ Ｐゴシック" pitchFamily="-65" charset="-128"/>
              </a:defRPr>
            </a:lvl2pPr>
            <a:lvl3pPr marL="1143000" indent="-228600" eaLnBrk="0" hangingPunct="0">
              <a:defRPr sz="3300">
                <a:solidFill>
                  <a:schemeClr val="tx1"/>
                </a:solidFill>
                <a:latin typeface="Verdana" pitchFamily="34" charset="0"/>
                <a:ea typeface="ＭＳ Ｐゴシック" pitchFamily="-65" charset="-128"/>
              </a:defRPr>
            </a:lvl3pPr>
            <a:lvl4pPr marL="1600200" indent="-228600" eaLnBrk="0" hangingPunct="0">
              <a:defRPr sz="3300">
                <a:solidFill>
                  <a:schemeClr val="tx1"/>
                </a:solidFill>
                <a:latin typeface="Verdana" pitchFamily="34" charset="0"/>
                <a:ea typeface="ＭＳ Ｐゴシック" pitchFamily="-65" charset="-128"/>
              </a:defRPr>
            </a:lvl4pPr>
            <a:lvl5pPr marL="2057400" indent="-228600" eaLnBrk="0" hangingPunct="0">
              <a:defRPr sz="3300">
                <a:solidFill>
                  <a:schemeClr val="tx1"/>
                </a:solidFill>
                <a:latin typeface="Verdana" pitchFamily="34" charset="0"/>
                <a:ea typeface="ＭＳ Ｐゴシック" pitchFamily="-65" charset="-128"/>
              </a:defRPr>
            </a:lvl5pPr>
            <a:lvl6pPr marL="25146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Verdana" pitchFamily="34" charset="0"/>
                <a:ea typeface="ＭＳ Ｐゴシック" pitchFamily="-65" charset="-128"/>
              </a:defRPr>
            </a:lvl6pPr>
            <a:lvl7pPr marL="29718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Verdana" pitchFamily="34" charset="0"/>
                <a:ea typeface="ＭＳ Ｐゴシック" pitchFamily="-65" charset="-128"/>
              </a:defRPr>
            </a:lvl7pPr>
            <a:lvl8pPr marL="34290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Verdana" pitchFamily="34" charset="0"/>
                <a:ea typeface="ＭＳ Ｐゴシック" pitchFamily="-65" charset="-128"/>
              </a:defRPr>
            </a:lvl8pPr>
            <a:lvl9pPr marL="3886200" indent="-228600" algn="ctr" eaLnBrk="0" fontAlgn="base" hangingPunct="0">
              <a:spcBef>
                <a:spcPct val="50000"/>
              </a:spcBef>
              <a:spcAft>
                <a:spcPct val="0"/>
              </a:spcAft>
              <a:defRPr sz="3300">
                <a:solidFill>
                  <a:schemeClr val="tx1"/>
                </a:solidFill>
                <a:latin typeface="Verdana" pitchFamily="34" charset="0"/>
                <a:ea typeface="ＭＳ Ｐゴシック" pitchFamily="-65" charset="-128"/>
              </a:defRPr>
            </a:lvl9pPr>
          </a:lstStyle>
          <a:p>
            <a:pPr algn="l">
              <a:spcBef>
                <a:spcPct val="20000"/>
              </a:spcBef>
              <a:buFont typeface="Arial" charset="0"/>
              <a:buNone/>
            </a:pPr>
            <a:endParaRPr lang="de-DE" altLang="de-DE" sz="1800">
              <a:solidFill>
                <a:srgbClr val="00376C"/>
              </a:solidFill>
            </a:endParaRPr>
          </a:p>
        </p:txBody>
      </p:sp>
      <p:pic>
        <p:nvPicPr>
          <p:cNvPr id="2052" name="Picture 5" descr="Hauptgebaeude_0139_Zappe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063" y="1124744"/>
            <a:ext cx="2879725" cy="4525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2457840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485775" y="5829301"/>
            <a:ext cx="7416800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1400" dirty="0">
                <a:solidFill>
                  <a:srgbClr val="003366"/>
                </a:solidFill>
              </a:rPr>
              <a:t>_________________________________________________________________________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1200" dirty="0">
                <a:latin typeface="Verdana" pitchFamily="34" charset="0"/>
              </a:rPr>
              <a:t>Abteilung Wirtschaftspädagogik, Humboldt-Universität zu Berlin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92350" y="535905"/>
            <a:ext cx="769302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300" b="1" kern="0" noProof="0" dirty="0">
                <a:solidFill>
                  <a:srgbClr val="00376C"/>
                </a:solidFill>
                <a:latin typeface="Verdana" pitchFamily="34" charset="0"/>
              </a:rPr>
              <a:t>Master Wirtschaftspädagogik</a:t>
            </a:r>
            <a:endParaRPr kumimoji="0" lang="de-DE" sz="2300" b="1" i="0" u="none" strike="noStrike" kern="0" cap="none" spc="0" normalizeH="0" baseline="0" noProof="0" dirty="0">
              <a:ln>
                <a:noFill/>
              </a:ln>
              <a:solidFill>
                <a:srgbClr val="00376C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9" name="Foliennummernplatzhalter 1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D3EE08-DEF1-4C80-A95C-4E704DB242E0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36060" y="2768153"/>
            <a:ext cx="8384412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  <a:t> </a:t>
            </a:r>
          </a:p>
          <a:p>
            <a:pPr algn="l" eaLnBrk="1" hangingPunct="1">
              <a:defRPr/>
            </a:pPr>
            <a: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  <a:t> </a:t>
            </a:r>
          </a:p>
          <a:p>
            <a:pPr algn="l" eaLnBrk="1" hangingPunct="1">
              <a:defRPr/>
            </a:pPr>
            <a:endParaRPr lang="de-DE" sz="2000" kern="0" dirty="0">
              <a:solidFill>
                <a:srgbClr val="00376C"/>
              </a:solidFill>
              <a:latin typeface="Verdana" pitchFamily="34" charset="0"/>
            </a:endParaRPr>
          </a:p>
          <a:p>
            <a:pPr algn="l" eaLnBrk="1" hangingPunct="1">
              <a:defRPr/>
            </a:pPr>
            <a: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  <a:t>Eine einschlägige berufliche Tätigkeit von mindestens </a:t>
            </a:r>
            <a:b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</a:br>
            <a: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  <a:t>26 Wochen oder eine einschlägige Berufsausbildung (kaufmännisch-verwaltend) sind nachzuweisen </a:t>
            </a:r>
            <a:b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</a:br>
            <a: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  <a:t>(Formulare für Anerkennung bei der Studienfachberatung abholen). </a:t>
            </a:r>
          </a:p>
          <a:p>
            <a:pPr algn="l" eaLnBrk="1" hangingPunct="1">
              <a:defRPr/>
            </a:pPr>
            <a:endParaRPr kumimoji="0" lang="de-DE" sz="2000" i="0" u="none" strike="noStrike" kern="0" cap="none" spc="0" normalizeH="0" baseline="0" noProof="0" dirty="0">
              <a:ln>
                <a:noFill/>
              </a:ln>
              <a:solidFill>
                <a:srgbClr val="00376C"/>
              </a:solidFill>
              <a:effectLst/>
              <a:uLnTx/>
              <a:uFillTx/>
              <a:latin typeface="Verdana" pitchFamily="34" charset="0"/>
            </a:endParaRPr>
          </a:p>
          <a:p>
            <a:pPr algn="l" eaLnBrk="1" hangingPunct="1">
              <a:defRPr/>
            </a:pPr>
            <a: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  <a:t>Anerkennung bei der Studienfachberatung</a:t>
            </a:r>
            <a:endParaRPr kumimoji="0" lang="de-DE" sz="2400" i="0" u="none" strike="noStrike" kern="0" cap="none" spc="0" normalizeH="0" baseline="0" noProof="0" dirty="0">
              <a:ln>
                <a:noFill/>
              </a:ln>
              <a:solidFill>
                <a:srgbClr val="00376C"/>
              </a:solidFill>
              <a:effectLst/>
              <a:uLnTx/>
              <a:uFillTx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328737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485775" y="5829301"/>
            <a:ext cx="7416800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1400" dirty="0">
                <a:solidFill>
                  <a:srgbClr val="003366"/>
                </a:solidFill>
              </a:rPr>
              <a:t>_________________________________________________________________________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1200" dirty="0">
                <a:latin typeface="Verdana" pitchFamily="34" charset="0"/>
              </a:rPr>
              <a:t>Abteilung Wirtschaftspädagogik, Humboldt-Universität zu Berlin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92350" y="535905"/>
            <a:ext cx="769302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300" b="1" kern="0" noProof="0" dirty="0">
                <a:solidFill>
                  <a:srgbClr val="00376C"/>
                </a:solidFill>
                <a:latin typeface="Verdana" pitchFamily="34" charset="0"/>
              </a:rPr>
              <a:t>Wichtig aktuelle Infos</a:t>
            </a:r>
            <a:endParaRPr kumimoji="0" lang="de-DE" sz="2300" b="1" i="0" u="none" strike="noStrike" kern="0" cap="none" spc="0" normalizeH="0" baseline="0" noProof="0" dirty="0">
              <a:ln>
                <a:noFill/>
              </a:ln>
              <a:solidFill>
                <a:srgbClr val="00376C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9" name="Foliennummernplatzhalter 1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D3EE08-DEF1-4C80-A95C-4E704DB242E0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57200" y="1518717"/>
            <a:ext cx="8384412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kumimoji="0" lang="de-DE" sz="2400" i="0" u="none" strike="noStrike" kern="0" cap="none" spc="0" normalizeH="0" baseline="0" noProof="0" dirty="0">
              <a:ln>
                <a:noFill/>
              </a:ln>
              <a:solidFill>
                <a:srgbClr val="00376C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5FC26D3-53B0-476F-8944-189A41374ECC}"/>
              </a:ext>
            </a:extLst>
          </p:cNvPr>
          <p:cNvSpPr/>
          <p:nvPr/>
        </p:nvSpPr>
        <p:spPr>
          <a:xfrm>
            <a:off x="539552" y="1484784"/>
            <a:ext cx="8147248" cy="42473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Einführungsveranstaltungen Wirtschaftswissenschaftliche Fakultät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https://www.wiwi.hu-berlin.de/de/studium/sb/erstsemester</a:t>
            </a:r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endParaRPr lang="de-DE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Semesterstart 2021/22 und DIES Academicus 18.10.2021</a:t>
            </a:r>
          </a:p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https://www.hu-berlin.de/de/pr/veranstaltungen/regelmaessige-veranstaltungen/imma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e-DE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Studieren mit Familie</a:t>
            </a:r>
            <a:b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hlinkClick r:id="rId5"/>
              </a:rPr>
              <a:t>https://digitale-familienwoche.hu-berlin.de/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e-DE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Impfmöglichkeiten</a:t>
            </a:r>
            <a:b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hlinkClick r:id="rId6"/>
              </a:rPr>
              <a:t>https://www.berlin.de/sen/gpg/service/oft-gesucht/artikel.1121199.php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dirty="0" err="1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Impfbus</a:t>
            </a:r>
            <a:r>
              <a:rPr lang="de-DE" dirty="0">
                <a:solidFill>
                  <a:srgbClr val="FF0000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: am Do, den 14.10 vor der TU Berlin, am Fr, den 15.10 vor der HU Berlin (Grimm-Zentrum sowie Adlershof)</a:t>
            </a:r>
          </a:p>
        </p:txBody>
      </p:sp>
    </p:spTree>
    <p:extLst>
      <p:ext uri="{BB962C8B-B14F-4D97-AF65-F5344CB8AC3E}">
        <p14:creationId xmlns:p14="http://schemas.microsoft.com/office/powerpoint/2010/main" val="40860861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485775" y="5829301"/>
            <a:ext cx="7416800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1400" dirty="0">
                <a:solidFill>
                  <a:srgbClr val="003366"/>
                </a:solidFill>
              </a:rPr>
              <a:t>_________________________________________________________________________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1200" dirty="0">
                <a:latin typeface="Verdana" pitchFamily="34" charset="0"/>
              </a:rPr>
              <a:t>Abteilung Wirtschaftspädagogik, Humboldt-Universität zu Berlin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92350" y="535905"/>
            <a:ext cx="769302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300" b="1" kern="0" noProof="0" dirty="0">
                <a:solidFill>
                  <a:srgbClr val="00376C"/>
                </a:solidFill>
                <a:latin typeface="Verdana" pitchFamily="34" charset="0"/>
              </a:rPr>
              <a:t>Uni-Rundgang Virtuell</a:t>
            </a:r>
            <a:endParaRPr kumimoji="0" lang="de-DE" sz="2300" b="1" i="0" u="none" strike="noStrike" kern="0" cap="none" spc="0" normalizeH="0" baseline="0" noProof="0" dirty="0">
              <a:ln>
                <a:noFill/>
              </a:ln>
              <a:solidFill>
                <a:srgbClr val="00376C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9" name="Foliennummernplatzhalter 1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D3EE08-DEF1-4C80-A95C-4E704DB242E0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79794" y="1574472"/>
            <a:ext cx="8384412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kumimoji="0" lang="de-DE" sz="2400" i="0" u="none" strike="noStrike" kern="0" cap="none" spc="0" normalizeH="0" baseline="0" noProof="0" dirty="0">
              <a:ln>
                <a:noFill/>
              </a:ln>
              <a:solidFill>
                <a:srgbClr val="00376C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5FC26D3-53B0-476F-8944-189A41374ECC}"/>
              </a:ext>
            </a:extLst>
          </p:cNvPr>
          <p:cNvSpPr/>
          <p:nvPr/>
        </p:nvSpPr>
        <p:spPr>
          <a:xfrm>
            <a:off x="539552" y="1484784"/>
            <a:ext cx="814724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Who </a:t>
            </a:r>
            <a:r>
              <a:rPr lang="de-DE" dirty="0" err="1">
                <a:latin typeface="Verdana" panose="020B0604030504040204" pitchFamily="34" charset="0"/>
                <a:ea typeface="Verdana" panose="020B0604030504040204" pitchFamily="34" charset="0"/>
              </a:rPr>
              <a:t>is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  <a:r>
              <a:rPr lang="de-DE" dirty="0" err="1">
                <a:latin typeface="Verdana" panose="020B0604030504040204" pitchFamily="34" charset="0"/>
                <a:ea typeface="Verdana" panose="020B0604030504040204" pitchFamily="34" charset="0"/>
              </a:rPr>
              <a:t>who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 – an der HU?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  <a:hlinkClick r:id="rId2">
                <a:extLst>
                  <a:ext uri="{A12FA001-AC4F-418D-AE19-62706E023703}">
                    <ahyp:hlinkClr xmlns:ahyp="http://schemas.microsoft.com/office/drawing/2018/hyperlinkcolor" val="tx"/>
                  </a:ext>
                </a:extLst>
              </a:hlinkClick>
            </a:endParaRPr>
          </a:p>
          <a:p>
            <a:r>
              <a:rPr lang="de-DE" dirty="0">
                <a:solidFill>
                  <a:schemeClr val="accent1">
                    <a:lumMod val="50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https://www.youtube.com/watch?v=hIoP_BTjH_Y&amp;feature=emb_rel_end</a:t>
            </a:r>
            <a:endParaRPr lang="de-DE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e-DE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e-DE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Agnes an der HU nutzen</a:t>
            </a:r>
          </a:p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https://www.youtube.com/watch?v=znj--romQXc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endParaRPr lang="de-DE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e-DE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Wie beginne ich mein Studium an der HU WS 20/21 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hlinkClick r:id="rId4"/>
              </a:rPr>
              <a:t>https://www.youtube.com/watch?v=iA2EDTvbOFo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 </a:t>
            </a:r>
          </a:p>
          <a:p>
            <a:endParaRPr lang="de-DE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e-DE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Video zum Lehramt an der HU </a:t>
            </a:r>
            <a:r>
              <a:rPr lang="de-DE" dirty="0" err="1">
                <a:latin typeface="Verdana" panose="020B0604030504040204" pitchFamily="34" charset="0"/>
                <a:ea typeface="Verdana" panose="020B0604030504040204" pitchFamily="34" charset="0"/>
              </a:rPr>
              <a:t>WiSe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 20/21 </a:t>
            </a: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hlinkClick r:id="rId5"/>
              </a:rPr>
              <a:t>https://www.youtube.com/watch?v=D-PcRaAzAn4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e-DE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059681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485775" y="5829301"/>
            <a:ext cx="7416800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1400" dirty="0">
                <a:solidFill>
                  <a:srgbClr val="003366"/>
                </a:solidFill>
              </a:rPr>
              <a:t>_________________________________________________________________________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1200" dirty="0">
                <a:latin typeface="Verdana" pitchFamily="34" charset="0"/>
              </a:rPr>
              <a:t>Abteilung Wirtschaftspädagogik, Humboldt-Universität zu Berlin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92350" y="535905"/>
            <a:ext cx="769302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300" b="1" kern="0" noProof="0" dirty="0">
                <a:solidFill>
                  <a:srgbClr val="00376C"/>
                </a:solidFill>
                <a:latin typeface="Verdana" pitchFamily="34" charset="0"/>
              </a:rPr>
              <a:t>Break-Out-Session (20 Min)</a:t>
            </a:r>
            <a:endParaRPr kumimoji="0" lang="de-DE" sz="2300" b="1" i="0" u="none" strike="noStrike" kern="0" cap="none" spc="0" normalizeH="0" baseline="0" noProof="0" dirty="0">
              <a:ln>
                <a:noFill/>
              </a:ln>
              <a:solidFill>
                <a:srgbClr val="00376C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9" name="Foliennummernplatzhalter 1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D3EE08-DEF1-4C80-A95C-4E704DB242E0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379794" y="1574472"/>
            <a:ext cx="8384412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kumimoji="0" lang="de-DE" sz="2400" i="0" u="none" strike="noStrike" kern="0" cap="none" spc="0" normalizeH="0" baseline="0" noProof="0" dirty="0">
              <a:ln>
                <a:noFill/>
              </a:ln>
              <a:solidFill>
                <a:srgbClr val="00376C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05FC26D3-53B0-476F-8944-189A41374ECC}"/>
              </a:ext>
            </a:extLst>
          </p:cNvPr>
          <p:cNvSpPr/>
          <p:nvPr/>
        </p:nvSpPr>
        <p:spPr>
          <a:xfrm>
            <a:off x="467544" y="2089879"/>
            <a:ext cx="838441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Bitte nutzen Sie die Funktion „umbenennen“ und schreiben Sie Ihr Zweitfach hinter Ihren Namen (bitte nutzen Sie die Chatfunktion, falls es nicht funktioniert).</a:t>
            </a:r>
          </a:p>
          <a:p>
            <a:endParaRPr lang="de-DE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Stellen Sie sich vor, indem Sie sich ein „Geschichte zu Ihrem Namen“ erzählen. </a:t>
            </a:r>
          </a:p>
          <a:p>
            <a:endParaRPr lang="de-DE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Klären Sie weiterhin folgende Fragen: </a:t>
            </a:r>
          </a:p>
          <a:p>
            <a:pPr marL="285750" indent="-285750">
              <a:buFontTx/>
              <a:buChar char="-"/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Welche Module wollen Sie im Zweitfach im ersten Semester belegen?</a:t>
            </a:r>
          </a:p>
          <a:p>
            <a:pPr marL="285750" indent="-285750">
              <a:buFontTx/>
              <a:buChar char="-"/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Wo können Sie sich zur Beratung im Zweitfach hinwenden?</a:t>
            </a:r>
          </a:p>
          <a:p>
            <a:pPr marL="285750" indent="-285750">
              <a:buFontTx/>
              <a:buChar char="-"/>
            </a:pP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Wo gibt es Kollisionen der Lehrveranstaltungen und wie könnten diese gelöst werden?</a:t>
            </a:r>
          </a:p>
          <a:p>
            <a:endParaRPr lang="de-DE" dirty="0">
              <a:solidFill>
                <a:schemeClr val="accent1">
                  <a:lumMod val="50000"/>
                </a:schemeClr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85904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F8E12C1-B13D-4602-BF9D-D52A08A1EB9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520" y="116632"/>
            <a:ext cx="8640959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800" b="1" kern="0" dirty="0">
                <a:solidFill>
                  <a:srgbClr val="00376C"/>
                </a:solidFill>
                <a:latin typeface="Verdana" pitchFamily="34" charset="0"/>
              </a:rPr>
              <a:t>Kombinations-Bachelor Wirtschaftspädagogik mit Lehramtsbezug</a:t>
            </a:r>
          </a:p>
          <a:p>
            <a:pPr marL="0" marR="0" lvl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1800" kern="0" dirty="0">
                <a:solidFill>
                  <a:srgbClr val="00376C"/>
                </a:solidFill>
                <a:latin typeface="Verdana" pitchFamily="34" charset="0"/>
              </a:rPr>
              <a:t>(6 Semester, 180 LP)</a:t>
            </a:r>
            <a:endParaRPr kumimoji="0" lang="de-DE" sz="1600" i="0" u="none" strike="noStrike" kern="0" cap="none" spc="0" normalizeH="0" baseline="0" noProof="0" dirty="0">
              <a:ln>
                <a:noFill/>
              </a:ln>
              <a:solidFill>
                <a:srgbClr val="00376C"/>
              </a:solidFill>
              <a:effectLst/>
              <a:uLnTx/>
              <a:uFillTx/>
              <a:latin typeface="Verdana" pitchFamily="34" charset="0"/>
            </a:endParaRPr>
          </a:p>
        </p:txBody>
      </p:sp>
      <p:graphicFrame>
        <p:nvGraphicFramePr>
          <p:cNvPr id="2" name="Tabelle 1">
            <a:extLst>
              <a:ext uri="{FF2B5EF4-FFF2-40B4-BE49-F238E27FC236}">
                <a16:creationId xmlns:a16="http://schemas.microsoft.com/office/drawing/2014/main" id="{BE094CB5-A8A9-42FA-A03B-068C10EF415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253286"/>
              </p:ext>
            </p:extLst>
          </p:nvPr>
        </p:nvGraphicFramePr>
        <p:xfrm>
          <a:off x="395535" y="1000760"/>
          <a:ext cx="8352928" cy="5339080"/>
        </p:xfrm>
        <a:graphic>
          <a:graphicData uri="http://schemas.openxmlformats.org/drawingml/2006/table">
            <a:tbl>
              <a:tblPr firstRow="1" bandRow="1">
                <a:tableStyleId>{BC89EF96-8CEA-46FF-86C4-4CE0E7609802}</a:tableStyleId>
              </a:tblPr>
              <a:tblGrid>
                <a:gridCol w="4176464">
                  <a:extLst>
                    <a:ext uri="{9D8B030D-6E8A-4147-A177-3AD203B41FA5}">
                      <a16:colId xmlns:a16="http://schemas.microsoft.com/office/drawing/2014/main" val="2222500016"/>
                    </a:ext>
                  </a:extLst>
                </a:gridCol>
                <a:gridCol w="4176464">
                  <a:extLst>
                    <a:ext uri="{9D8B030D-6E8A-4147-A177-3AD203B41FA5}">
                      <a16:colId xmlns:a16="http://schemas.microsoft.com/office/drawing/2014/main" val="729102323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Kernfach Wirtschaft und Verwaltung</a:t>
                      </a:r>
                    </a:p>
                    <a:p>
                      <a:r>
                        <a:rPr lang="de-DE" dirty="0"/>
                        <a:t>90 LP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Zweitfach</a:t>
                      </a:r>
                      <a:br>
                        <a:rPr lang="de-DE" dirty="0"/>
                      </a:br>
                      <a:r>
                        <a:rPr lang="de-DE" dirty="0"/>
                        <a:t>60 LP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616320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Pflichtmodule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sz="1600" dirty="0"/>
                        <a:t>BWL (24 LP)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sz="1600" dirty="0"/>
                        <a:t>VWL (12 LP)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sz="1600" dirty="0"/>
                        <a:t>Recht (5 LP)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de-DE" sz="1600" dirty="0"/>
                        <a:t>Mathe/Statistik (18 LP)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Pflichtmodule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16677042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dirty="0"/>
                        <a:t>Wahlpflichtmodule (18 LP)</a:t>
                      </a:r>
                    </a:p>
                    <a:p>
                      <a:r>
                        <a:rPr lang="de-DE" sz="1600" dirty="0"/>
                        <a:t>-   i. d. R. drei Module</a:t>
                      </a:r>
                      <a:br>
                        <a:rPr lang="de-DE" sz="1600" dirty="0"/>
                      </a:br>
                      <a:r>
                        <a:rPr lang="de-DE" sz="1600" dirty="0"/>
                        <a:t>    (Vorbereitung auf die BA-Arbeit) 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dirty="0"/>
                        <a:t>Wahlpflichtmodule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74916646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SE Wissenschaftliches Arbeiten in der Wirtschaftspädagogik (3 LP)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00242394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sz="1600" dirty="0"/>
                        <a:t>BA-Arbeit (10 LP)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3203615476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de-DE" b="1" dirty="0"/>
                        <a:t>Fachdidaktik Wirtschaft und Verwaltung (7 LP)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r>
                        <a:rPr lang="de-DE" b="1" dirty="0"/>
                        <a:t>Fachdidaktik Zweitfach (7 LP)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782509437"/>
                  </a:ext>
                </a:extLst>
              </a:tr>
              <a:tr h="370840">
                <a:tc gridSpan="2">
                  <a:txBody>
                    <a:bodyPr/>
                    <a:lstStyle/>
                    <a:p>
                      <a:r>
                        <a:rPr lang="de-DE" b="1" dirty="0"/>
                        <a:t>Bildungswissenschaften (16 LP)</a:t>
                      </a:r>
                    </a:p>
                    <a:p>
                      <a:r>
                        <a:rPr lang="de-DE" b="0" dirty="0"/>
                        <a:t>Modul (Schule als pädagogisches Handlungsfeld, inklusive Praktikum) (11 LP)</a:t>
                      </a:r>
                    </a:p>
                    <a:p>
                      <a:r>
                        <a:rPr lang="de-DE" b="0" dirty="0"/>
                        <a:t>Sprachbildung (5 LP)</a:t>
                      </a:r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endParaRPr lang="de-DE" dirty="0"/>
                    </a:p>
                  </a:txBody>
                  <a:tcPr>
                    <a:lnL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2">
                          <a:lumMod val="20000"/>
                          <a:lumOff val="8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294942745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999440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485775" y="5829301"/>
            <a:ext cx="7416800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1400" dirty="0">
                <a:solidFill>
                  <a:srgbClr val="003366"/>
                </a:solidFill>
              </a:rPr>
              <a:t>_________________________________________________________________________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1200" dirty="0">
                <a:latin typeface="Verdana" pitchFamily="34" charset="0"/>
              </a:rPr>
              <a:t>Abteilung Wirtschaftspädagogik, Humboldt-Universität zu Berlin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92350" y="461299"/>
            <a:ext cx="769302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300" b="1" kern="0" noProof="0" dirty="0">
                <a:solidFill>
                  <a:srgbClr val="00376C"/>
                </a:solidFill>
                <a:latin typeface="Verdana" pitchFamily="34" charset="0"/>
              </a:rPr>
              <a:t>Studien- und Prüfungsordnungen</a:t>
            </a:r>
            <a:endParaRPr kumimoji="0" lang="de-DE" sz="2300" b="1" i="0" u="none" strike="noStrike" kern="0" cap="none" spc="0" normalizeH="0" baseline="0" noProof="0" dirty="0">
              <a:ln>
                <a:noFill/>
              </a:ln>
              <a:solidFill>
                <a:srgbClr val="00376C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9" name="Foliennummernplatzhalter 1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D3EE08-DEF1-4C80-A95C-4E704DB242E0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36060" y="3344217"/>
            <a:ext cx="8707940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  <a:t>Fachspezifische Studien- und Prüfungsordnung im Fach Wirtschaftspädagogik (Wirtschaft und Verwaltung) </a:t>
            </a:r>
            <a:b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</a:br>
            <a: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  <a:t>(AMB 64/2016) </a:t>
            </a:r>
            <a:b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</a:br>
            <a:b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</a:br>
            <a: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  <a:t>Studien- und Prüfungsordnung für die Studienanteile Bildungswissenschaften und Sprachbildung im Bachelorstudiengang mit Lehramtsoption </a:t>
            </a:r>
            <a:b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</a:br>
            <a: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  <a:t>(AMB 80/2015)</a:t>
            </a:r>
          </a:p>
          <a:p>
            <a:pPr lvl="0" algn="l" eaLnBrk="1" hangingPunct="1">
              <a:defRPr/>
            </a:pPr>
            <a:endParaRPr lang="de-DE" sz="2000" kern="0" dirty="0">
              <a:solidFill>
                <a:srgbClr val="00376C"/>
              </a:solidFill>
              <a:latin typeface="Verdana" pitchFamily="34" charset="0"/>
            </a:endParaRPr>
          </a:p>
          <a:p>
            <a:pPr lvl="0" algn="l" eaLnBrk="1" hangingPunct="1">
              <a:defRPr/>
            </a:pPr>
            <a: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  <a:t>Studien-/Prüfungsordnungen für das Zweitfach</a:t>
            </a:r>
          </a:p>
          <a:p>
            <a:pPr lvl="0" algn="l" eaLnBrk="1" hangingPunct="1">
              <a:defRPr/>
            </a:pPr>
            <a:endParaRPr lang="de-DE" sz="2000" kern="0" dirty="0">
              <a:solidFill>
                <a:srgbClr val="00376C"/>
              </a:solidFill>
              <a:latin typeface="Verdana" pitchFamily="34" charset="0"/>
            </a:endParaRPr>
          </a:p>
          <a:p>
            <a:pPr lvl="0" algn="l" eaLnBrk="1" hangingPunct="1">
              <a:defRPr/>
            </a:pPr>
            <a: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  <a:t>Fächerübergreifende Satzung zur Regelung von Zulassung, Studium und Prüfung der Humboldt-Universität zu Berlin </a:t>
            </a:r>
            <a:b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</a:br>
            <a: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  <a:t>(ZSP-HU)</a:t>
            </a:r>
          </a:p>
          <a:p>
            <a:pPr lvl="0" algn="l" eaLnBrk="1" hangingPunct="1">
              <a:defRPr/>
            </a:pPr>
            <a:r>
              <a:rPr lang="de-DE" sz="2400" kern="0" dirty="0">
                <a:solidFill>
                  <a:srgbClr val="00376C"/>
                </a:solidFill>
                <a:latin typeface="Verdana" pitchFamily="34" charset="0"/>
              </a:rPr>
              <a:t> </a:t>
            </a:r>
            <a:endParaRPr kumimoji="0" lang="de-DE" sz="2400" i="0" u="none" strike="noStrike" kern="0" cap="none" spc="0" normalizeH="0" baseline="0" noProof="0" dirty="0">
              <a:ln>
                <a:noFill/>
              </a:ln>
              <a:solidFill>
                <a:srgbClr val="00376C"/>
              </a:solidFill>
              <a:effectLst/>
              <a:uLnTx/>
              <a:uFillTx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879502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485775" y="5829301"/>
            <a:ext cx="7416800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1400" dirty="0">
                <a:solidFill>
                  <a:srgbClr val="003366"/>
                </a:solidFill>
              </a:rPr>
              <a:t>_________________________________________________________________________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1200" dirty="0">
                <a:latin typeface="Verdana" pitchFamily="34" charset="0"/>
              </a:rPr>
              <a:t>Abteilung Wirtschaftspädagogik, Humboldt-Universität zu Berlin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92350" y="461299"/>
            <a:ext cx="769302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300" b="1" kern="0" dirty="0">
                <a:solidFill>
                  <a:srgbClr val="00376C"/>
                </a:solidFill>
                <a:latin typeface="Verdana" pitchFamily="34" charset="0"/>
              </a:rPr>
              <a:t>Wichtige Informationen abrufbar unter:</a:t>
            </a:r>
            <a:endParaRPr kumimoji="0" lang="de-DE" sz="2300" b="1" i="0" u="none" strike="noStrike" kern="0" cap="none" spc="0" normalizeH="0" baseline="0" noProof="0" dirty="0">
              <a:ln>
                <a:noFill/>
              </a:ln>
              <a:solidFill>
                <a:srgbClr val="00376C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9" name="Foliennummernplatzhalter 1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D3EE08-DEF1-4C80-A95C-4E704DB242E0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80684" y="3212976"/>
            <a:ext cx="8206116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 algn="l" eaLnBrk="1" hangingPunct="1">
              <a:defRPr/>
            </a:pPr>
            <a:r>
              <a:rPr lang="de-DE" sz="2400" kern="0" noProof="0" dirty="0">
                <a:solidFill>
                  <a:srgbClr val="00376C"/>
                </a:solidFill>
                <a:latin typeface="Verdana" pitchFamily="34" charset="0"/>
              </a:rPr>
              <a:t>Homepage d. Arbeitsbereichs Wirtschaftspädagogik</a:t>
            </a:r>
            <a:br>
              <a:rPr lang="de-DE" sz="2400" kern="0" noProof="0" dirty="0">
                <a:solidFill>
                  <a:srgbClr val="00376C"/>
                </a:solidFill>
                <a:latin typeface="Verdana" pitchFamily="34" charset="0"/>
              </a:rPr>
            </a:br>
            <a:r>
              <a:rPr lang="de-DE" sz="2000" kern="0" noProof="0" dirty="0">
                <a:solidFill>
                  <a:srgbClr val="00376C"/>
                </a:solidFill>
                <a:latin typeface="Verdana" pitchFamily="34" charset="0"/>
                <a:hlinkClick r:id="rId2"/>
              </a:rPr>
              <a:t>www.ewi.hu-berlin.de/wipaed</a:t>
            </a:r>
            <a:endParaRPr lang="de-DE" sz="2000" kern="0" noProof="0" dirty="0">
              <a:solidFill>
                <a:srgbClr val="00376C"/>
              </a:solidFill>
              <a:latin typeface="Verdana" pitchFamily="34" charset="0"/>
            </a:endParaRPr>
          </a:p>
          <a:p>
            <a:pPr lvl="0" algn="l" eaLnBrk="1" hangingPunct="1">
              <a:defRPr/>
            </a:pPr>
            <a:br>
              <a:rPr lang="de-DE" sz="2000" kern="0" noProof="0" dirty="0">
                <a:solidFill>
                  <a:srgbClr val="00376C"/>
                </a:solidFill>
                <a:latin typeface="Verdana" pitchFamily="34" charset="0"/>
              </a:rPr>
            </a:br>
            <a:endParaRPr lang="de-DE" sz="2000" kern="0" noProof="0" dirty="0">
              <a:solidFill>
                <a:srgbClr val="00376C"/>
              </a:solidFill>
              <a:latin typeface="Verdana" pitchFamily="34" charset="0"/>
            </a:endParaRPr>
          </a:p>
          <a:p>
            <a:pPr lvl="0" algn="l" eaLnBrk="1" hangingPunct="1">
              <a:defRPr/>
            </a:pPr>
            <a:r>
              <a:rPr lang="de-DE" sz="2400" kern="0" dirty="0">
                <a:solidFill>
                  <a:srgbClr val="00376C"/>
                </a:solidFill>
                <a:latin typeface="Verdana" pitchFamily="34" charset="0"/>
              </a:rPr>
              <a:t>Vorlesungsverzeichnis AGNES</a:t>
            </a:r>
            <a:br>
              <a:rPr lang="de-DE" sz="2400" kern="0" dirty="0">
                <a:solidFill>
                  <a:srgbClr val="00376C"/>
                </a:solidFill>
                <a:latin typeface="Verdana" pitchFamily="34" charset="0"/>
              </a:rPr>
            </a:br>
            <a:r>
              <a:rPr lang="de-DE" sz="2000" kern="0" dirty="0">
                <a:solidFill>
                  <a:srgbClr val="00376C"/>
                </a:solidFill>
                <a:latin typeface="Verdana" pitchFamily="34" charset="0"/>
                <a:hlinkClick r:id="rId3"/>
              </a:rPr>
              <a:t>https://agnes.hu-berlin.de</a:t>
            </a:r>
            <a:endParaRPr lang="de-DE" sz="2000" kern="0" dirty="0">
              <a:solidFill>
                <a:srgbClr val="00376C"/>
              </a:solidFill>
              <a:latin typeface="Verdana" pitchFamily="34" charset="0"/>
            </a:endParaRPr>
          </a:p>
          <a:p>
            <a:pPr lvl="0" algn="l" eaLnBrk="1" hangingPunct="1">
              <a:defRPr/>
            </a:pPr>
            <a:endParaRPr lang="de-DE" sz="2000" kern="0" dirty="0">
              <a:solidFill>
                <a:srgbClr val="00376C"/>
              </a:solidFill>
              <a:latin typeface="Verdana" pitchFamily="34" charset="0"/>
            </a:endParaRPr>
          </a:p>
          <a:p>
            <a:pPr lvl="0" algn="l" eaLnBrk="1" hangingPunct="1">
              <a:defRPr/>
            </a:pPr>
            <a:endParaRPr kumimoji="0" lang="de-DE" sz="2000" i="0" u="none" strike="noStrike" kern="0" cap="none" spc="0" normalizeH="0" baseline="0" noProof="0" dirty="0">
              <a:ln>
                <a:noFill/>
              </a:ln>
              <a:solidFill>
                <a:srgbClr val="00376C"/>
              </a:solidFill>
              <a:effectLst/>
              <a:uLnTx/>
              <a:uFillTx/>
              <a:latin typeface="Verdana" pitchFamily="34" charset="0"/>
            </a:endParaRPr>
          </a:p>
          <a:p>
            <a:pPr lvl="0" algn="l" eaLnBrk="1" hangingPunct="1">
              <a:defRPr/>
            </a:pPr>
            <a:r>
              <a:rPr lang="de-DE" sz="2400" kern="0" dirty="0">
                <a:solidFill>
                  <a:srgbClr val="00376C"/>
                </a:solidFill>
                <a:latin typeface="Verdana" pitchFamily="34" charset="0"/>
              </a:rPr>
              <a:t>Lernplattform </a:t>
            </a:r>
            <a:r>
              <a:rPr lang="de-DE" sz="2400" kern="0" dirty="0" err="1">
                <a:solidFill>
                  <a:srgbClr val="00376C"/>
                </a:solidFill>
                <a:latin typeface="Verdana" pitchFamily="34" charset="0"/>
              </a:rPr>
              <a:t>Moodle</a:t>
            </a:r>
            <a:br>
              <a:rPr lang="de-DE" sz="2400" kern="0" dirty="0">
                <a:solidFill>
                  <a:srgbClr val="00376C"/>
                </a:solidFill>
                <a:latin typeface="Verdana" pitchFamily="34" charset="0"/>
              </a:rPr>
            </a:br>
            <a:r>
              <a:rPr lang="de-DE" sz="2000" kern="0" dirty="0">
                <a:solidFill>
                  <a:srgbClr val="00376C"/>
                </a:solidFill>
                <a:latin typeface="Verdana" pitchFamily="34" charset="0"/>
                <a:hlinkClick r:id="rId4"/>
              </a:rPr>
              <a:t>https://moodle.hu-berlin.de</a:t>
            </a:r>
            <a:endParaRPr lang="de-DE" sz="2000" kern="0" dirty="0">
              <a:solidFill>
                <a:srgbClr val="00376C"/>
              </a:solidFill>
              <a:latin typeface="Verdana" pitchFamily="34" charset="0"/>
            </a:endParaRPr>
          </a:p>
          <a:p>
            <a:pPr lvl="0" algn="l" eaLnBrk="1" hangingPunct="1">
              <a:defRPr/>
            </a:pPr>
            <a:endParaRPr kumimoji="0" lang="de-DE" sz="2400" i="0" u="none" strike="noStrike" kern="0" cap="none" spc="0" normalizeH="0" baseline="0" noProof="0" dirty="0">
              <a:ln>
                <a:noFill/>
              </a:ln>
              <a:solidFill>
                <a:srgbClr val="00376C"/>
              </a:solidFill>
              <a:effectLst/>
              <a:uLnTx/>
              <a:uFillTx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5018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485775" y="5829301"/>
            <a:ext cx="7416800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1400" dirty="0">
                <a:solidFill>
                  <a:srgbClr val="003366"/>
                </a:solidFill>
              </a:rPr>
              <a:t>_________________________________________________________________________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1200" dirty="0">
                <a:latin typeface="Verdana" pitchFamily="34" charset="0"/>
              </a:rPr>
              <a:t>Abteilung Wirtschaftspädagogik, Humboldt-Universität zu Berlin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92350" y="461299"/>
            <a:ext cx="769302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300" b="1" kern="0" noProof="0" dirty="0">
                <a:solidFill>
                  <a:srgbClr val="00376C"/>
                </a:solidFill>
                <a:latin typeface="Verdana" pitchFamily="34" charset="0"/>
              </a:rPr>
              <a:t>Tipps zum Studium</a:t>
            </a:r>
            <a:endParaRPr kumimoji="0" lang="de-DE" sz="2300" b="1" i="0" u="none" strike="noStrike" kern="0" cap="none" spc="0" normalizeH="0" baseline="0" noProof="0" dirty="0">
              <a:ln>
                <a:noFill/>
              </a:ln>
              <a:solidFill>
                <a:srgbClr val="00376C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9" name="Foliennummernplatzhalter 1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D3EE08-DEF1-4C80-A95C-4E704DB242E0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36060" y="3344217"/>
            <a:ext cx="8384412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  <a:t>Absolvieren Sie zuerst die Pflichtmodule Ihres Kern- </a:t>
            </a:r>
            <a:b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</a:br>
            <a: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  <a:t>bzw. Zweitfachs, damit Sie ohne Verzögerung mit Ihren Wahl(</a:t>
            </a:r>
            <a:r>
              <a:rPr lang="de-DE" sz="2000" kern="0" dirty="0" err="1">
                <a:solidFill>
                  <a:srgbClr val="00376C"/>
                </a:solidFill>
                <a:latin typeface="Verdana" pitchFamily="34" charset="0"/>
              </a:rPr>
              <a:t>pflicht</a:t>
            </a:r>
            <a: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  <a:t>)</a:t>
            </a:r>
            <a:r>
              <a:rPr lang="de-DE" sz="2000" kern="0" dirty="0" err="1">
                <a:solidFill>
                  <a:srgbClr val="00376C"/>
                </a:solidFill>
                <a:latin typeface="Verdana" pitchFamily="34" charset="0"/>
              </a:rPr>
              <a:t>modulen</a:t>
            </a:r>
            <a: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  <a:t> beginnen können. </a:t>
            </a:r>
          </a:p>
          <a:p>
            <a:pPr algn="l" eaLnBrk="1" hangingPunct="1">
              <a:defRPr/>
            </a:pPr>
            <a:endParaRPr lang="de-DE" sz="2000" kern="0" dirty="0">
              <a:solidFill>
                <a:srgbClr val="00376C"/>
              </a:solidFill>
              <a:latin typeface="Verdana" pitchFamily="34" charset="0"/>
            </a:endParaRPr>
          </a:p>
          <a:p>
            <a:pPr algn="l" eaLnBrk="1" hangingPunct="1">
              <a:defRPr/>
            </a:pPr>
            <a:endParaRPr lang="de-DE" sz="2000" kern="0" dirty="0">
              <a:solidFill>
                <a:srgbClr val="00376C"/>
              </a:solidFill>
              <a:latin typeface="Verdana" pitchFamily="34" charset="0"/>
            </a:endParaRPr>
          </a:p>
          <a:p>
            <a:pPr algn="l" eaLnBrk="1" hangingPunct="1">
              <a:defRPr/>
            </a:pPr>
            <a: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  <a:t>Nutzen Sie die Studienfachberatungen Ihres Kern- bzw. Zweitfaches für inhaltliche Fragen zum Lehrangebot. </a:t>
            </a:r>
          </a:p>
          <a:p>
            <a:pPr algn="l" eaLnBrk="1" hangingPunct="1">
              <a:defRPr/>
            </a:pPr>
            <a:endParaRPr lang="de-DE" sz="2000" kern="0" dirty="0">
              <a:solidFill>
                <a:srgbClr val="00376C"/>
              </a:solidFill>
              <a:latin typeface="Verdana" pitchFamily="34" charset="0"/>
            </a:endParaRPr>
          </a:p>
          <a:p>
            <a:pPr algn="l" eaLnBrk="1" hangingPunct="1">
              <a:defRPr/>
            </a:pPr>
            <a:endParaRPr lang="de-DE" sz="2000" kern="0" dirty="0">
              <a:solidFill>
                <a:srgbClr val="00376C"/>
              </a:solidFill>
              <a:latin typeface="Verdana" pitchFamily="34" charset="0"/>
            </a:endParaRPr>
          </a:p>
          <a:p>
            <a:pPr algn="l" eaLnBrk="1" hangingPunct="1">
              <a:defRPr/>
            </a:pPr>
            <a: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  <a:t>Viele Veranstaltungen werden nur jedes zweite Semester angeboten. </a:t>
            </a:r>
          </a:p>
          <a:p>
            <a:pPr lvl="0" algn="l" eaLnBrk="1" hangingPunct="1">
              <a:defRPr/>
            </a:pPr>
            <a:endParaRPr kumimoji="0" lang="de-DE" sz="2400" i="0" u="none" strike="noStrike" kern="0" cap="none" spc="0" normalizeH="0" baseline="0" noProof="0" dirty="0">
              <a:ln>
                <a:noFill/>
              </a:ln>
              <a:solidFill>
                <a:srgbClr val="00376C"/>
              </a:solidFill>
              <a:effectLst/>
              <a:uLnTx/>
              <a:uFillTx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74836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485775" y="5829301"/>
            <a:ext cx="7416800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1400" dirty="0">
                <a:solidFill>
                  <a:srgbClr val="003366"/>
                </a:solidFill>
              </a:rPr>
              <a:t>_________________________________________________________________________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1200" dirty="0">
                <a:latin typeface="Verdana" pitchFamily="34" charset="0"/>
              </a:rPr>
              <a:t>Abteilung Wirtschaftspädagogik, Humboldt-Universität zu Berlin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83879" y="369464"/>
            <a:ext cx="769302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300" b="1" kern="0" noProof="0" dirty="0">
                <a:solidFill>
                  <a:srgbClr val="00376C"/>
                </a:solidFill>
                <a:latin typeface="Verdana" pitchFamily="34" charset="0"/>
              </a:rPr>
              <a:t>Musterstundenplan/Übersichten zum Studium</a:t>
            </a:r>
            <a:endParaRPr kumimoji="0" lang="de-DE" sz="2300" b="1" i="0" u="none" strike="noStrike" kern="0" cap="none" spc="0" normalizeH="0" baseline="0" noProof="0" dirty="0">
              <a:ln>
                <a:noFill/>
              </a:ln>
              <a:solidFill>
                <a:srgbClr val="00376C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9" name="Foliennummernplatzhalter 1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D3EE08-DEF1-4C80-A95C-4E704DB242E0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2" name="Rechteck 1">
            <a:extLst>
              <a:ext uri="{FF2B5EF4-FFF2-40B4-BE49-F238E27FC236}">
                <a16:creationId xmlns:a16="http://schemas.microsoft.com/office/drawing/2014/main" id="{E13B9E58-9263-4D5D-B253-802232A92C9A}"/>
              </a:ext>
            </a:extLst>
          </p:cNvPr>
          <p:cNvSpPr/>
          <p:nvPr/>
        </p:nvSpPr>
        <p:spPr>
          <a:xfrm>
            <a:off x="323528" y="1568981"/>
            <a:ext cx="842493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Auf der Homepage des Arbeitsbereichs Wirtschaftspädagogik finden Sie unter dem Menüpunkt Lehre &amp; Studium/ Studieninformationen den Musterstudienplan, Modulübersichten zu unseren Studiengängen sowie Weiterleitungen zum Prüfungsamt und zu den Studien- und Prüfungsordnungen</a:t>
            </a:r>
          </a:p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hlinkClick r:id="rId2"/>
              </a:rPr>
              <a:t>https://www.ewi.hu-berlin.de/de/wipaed/studium/studienordnungen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e-DE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b="1" dirty="0">
                <a:latin typeface="Verdana" panose="020B0604030504040204" pitchFamily="34" charset="0"/>
                <a:ea typeface="Verdana" panose="020B0604030504040204" pitchFamily="34" charset="0"/>
              </a:rPr>
              <a:t>Fragen zur Stundenplangestaltung</a:t>
            </a:r>
          </a:p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Offene Sprechstunden studentische Mitarbeitende Di, 12.10/Fr, 15.10 </a:t>
            </a:r>
            <a:b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</a:br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10-12 (Zoom)</a:t>
            </a:r>
          </a:p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https://www.ewi.hu-berlin.de/de/wipaed/aktuelles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e-DE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b="1" dirty="0">
                <a:latin typeface="Verdana" panose="020B0604030504040204" pitchFamily="34" charset="0"/>
                <a:ea typeface="Verdana" panose="020B0604030504040204" pitchFamily="34" charset="0"/>
              </a:rPr>
              <a:t>Willkommen in der </a:t>
            </a:r>
            <a:r>
              <a:rPr lang="de-DE" b="1" dirty="0" err="1">
                <a:latin typeface="Verdana" panose="020B0604030504040204" pitchFamily="34" charset="0"/>
                <a:ea typeface="Verdana" panose="020B0604030504040204" pitchFamily="34" charset="0"/>
              </a:rPr>
              <a:t>Wipäd</a:t>
            </a:r>
            <a:endParaRPr lang="de-DE" b="1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</a:rPr>
              <a:t>gemeinsame Einstimmung Mo, 18.10 von 11-12:30 Uhr (Zoom)</a:t>
            </a:r>
          </a:p>
          <a:p>
            <a:r>
              <a:rPr lang="de-DE" dirty="0">
                <a:latin typeface="Verdana" panose="020B0604030504040204" pitchFamily="34" charset="0"/>
                <a:ea typeface="Verdana" panose="020B0604030504040204" pitchFamily="34" charset="0"/>
                <a:hlinkClick r:id="rId3"/>
              </a:rPr>
              <a:t>https://www.ewi.hu-berlin.de/de/wipaed/aktuelles</a:t>
            </a:r>
            <a:endParaRPr lang="de-DE" dirty="0"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endParaRPr lang="de-DE" dirty="0"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8255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485775" y="5829301"/>
            <a:ext cx="7416800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1400" dirty="0">
                <a:solidFill>
                  <a:srgbClr val="003366"/>
                </a:solidFill>
              </a:rPr>
              <a:t>_________________________________________________________________________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1200" dirty="0">
                <a:latin typeface="Verdana" pitchFamily="34" charset="0"/>
              </a:rPr>
              <a:t>Abteilung Wirtschaftspädagogik, Humboldt-Universität zu Berlin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92350" y="461299"/>
            <a:ext cx="769302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300" b="1" kern="0" noProof="0" dirty="0">
                <a:solidFill>
                  <a:srgbClr val="00376C"/>
                </a:solidFill>
                <a:latin typeface="Verdana" pitchFamily="34" charset="0"/>
              </a:rPr>
              <a:t>Berufsfelderschließendes Praktikum</a:t>
            </a:r>
            <a:endParaRPr kumimoji="0" lang="de-DE" sz="2300" b="1" i="0" u="none" strike="noStrike" kern="0" cap="none" spc="0" normalizeH="0" baseline="0" noProof="0" dirty="0">
              <a:ln>
                <a:noFill/>
              </a:ln>
              <a:solidFill>
                <a:srgbClr val="00376C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9" name="Foliennummernplatzhalter 1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D3EE08-DEF1-4C80-A95C-4E704DB242E0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36060" y="3284984"/>
            <a:ext cx="8384412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r>
              <a:rPr lang="de-DE" sz="2400" kern="0" dirty="0">
                <a:solidFill>
                  <a:srgbClr val="00376C"/>
                </a:solidFill>
                <a:latin typeface="Verdana" pitchFamily="34" charset="0"/>
              </a:rPr>
              <a:t>Das Praktikum wird für das 3. Fachsemester empfohlen, Zeitraum Feb/März 2023</a:t>
            </a:r>
            <a:br>
              <a:rPr lang="de-DE" sz="2400" kern="0" dirty="0">
                <a:solidFill>
                  <a:srgbClr val="00376C"/>
                </a:solidFill>
                <a:latin typeface="Verdana" pitchFamily="34" charset="0"/>
              </a:rPr>
            </a:br>
            <a:r>
              <a:rPr lang="de-DE" sz="1600" kern="0" dirty="0">
                <a:solidFill>
                  <a:srgbClr val="C00000"/>
                </a:solidFill>
                <a:latin typeface="Verdana" pitchFamily="34" charset="0"/>
              </a:rPr>
              <a:t>(Wir verteilen Sie auf die Berliner beruflichen Schulen, bitte nicht selbst anfragen!!!) </a:t>
            </a:r>
          </a:p>
          <a:p>
            <a:pPr algn="l" eaLnBrk="1" hangingPunct="1">
              <a:defRPr/>
            </a:pPr>
            <a:endParaRPr lang="de-DE" sz="2400" kern="0" dirty="0">
              <a:solidFill>
                <a:srgbClr val="00376C"/>
              </a:solidFill>
              <a:latin typeface="Verdana" pitchFamily="34" charset="0"/>
            </a:endParaRPr>
          </a:p>
          <a:p>
            <a:pPr algn="l" eaLnBrk="1" hangingPunct="1">
              <a:defRPr/>
            </a:pPr>
            <a:r>
              <a:rPr lang="de-DE" sz="2400" kern="0" dirty="0">
                <a:solidFill>
                  <a:srgbClr val="00376C"/>
                </a:solidFill>
                <a:latin typeface="Verdana" pitchFamily="34" charset="0"/>
              </a:rPr>
              <a:t> </a:t>
            </a:r>
          </a:p>
          <a:p>
            <a:pPr algn="l" eaLnBrk="1" hangingPunct="1">
              <a:defRPr/>
            </a:pPr>
            <a:r>
              <a:rPr lang="de-DE" sz="2400" kern="0" dirty="0">
                <a:solidFill>
                  <a:srgbClr val="00376C"/>
                </a:solidFill>
                <a:latin typeface="Verdana" pitchFamily="34" charset="0"/>
              </a:rPr>
              <a:t>Anmeldung</a:t>
            </a:r>
            <a:b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</a:br>
            <a:r>
              <a:rPr lang="de-DE" sz="2000" kern="0" dirty="0">
                <a:solidFill>
                  <a:srgbClr val="00376C"/>
                </a:solidFill>
                <a:latin typeface="Verdana" pitchFamily="34" charset="0"/>
                <a:hlinkClick r:id="rId2"/>
              </a:rPr>
              <a:t>https://pse.hu-berlin.de/praktika/ba/</a:t>
            </a:r>
            <a:endParaRPr lang="de-DE" sz="2000" kern="0" dirty="0">
              <a:solidFill>
                <a:srgbClr val="00376C"/>
              </a:solidFill>
              <a:latin typeface="Verdana" pitchFamily="34" charset="0"/>
            </a:endParaRPr>
          </a:p>
          <a:p>
            <a:pPr algn="l" eaLnBrk="1" hangingPunct="1">
              <a:defRPr/>
            </a:pPr>
            <a:endParaRPr lang="de-DE" sz="2400" kern="0" dirty="0">
              <a:solidFill>
                <a:srgbClr val="00376C"/>
              </a:solidFill>
              <a:latin typeface="Verdana" pitchFamily="34" charset="0"/>
            </a:endParaRPr>
          </a:p>
          <a:p>
            <a:pPr algn="l" eaLnBrk="1" hangingPunct="1">
              <a:defRPr/>
            </a:pPr>
            <a:r>
              <a:rPr lang="de-DE" sz="2400" kern="0" dirty="0">
                <a:solidFill>
                  <a:srgbClr val="00376C"/>
                </a:solidFill>
                <a:latin typeface="Verdana" pitchFamily="34" charset="0"/>
              </a:rPr>
              <a:t> </a:t>
            </a:r>
            <a:endParaRPr lang="de-DE" sz="2000" kern="0" dirty="0">
              <a:solidFill>
                <a:srgbClr val="00376C"/>
              </a:solidFill>
              <a:latin typeface="Verdana" pitchFamily="34" charset="0"/>
            </a:endParaRPr>
          </a:p>
          <a:p>
            <a:pPr algn="l" eaLnBrk="1" hangingPunct="1">
              <a:defRPr/>
            </a:pPr>
            <a: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  <a:t>Quereinsteigende, die evtl. Ihr Praktikum vom 28.02.2022 bis 08.04.2022 absolvieren möchten, melden sich bitte im SE „Lernorte in der beruflichen Bildung“ an, dort klären wir alles.</a:t>
            </a:r>
          </a:p>
        </p:txBody>
      </p:sp>
    </p:spTree>
    <p:extLst>
      <p:ext uri="{BB962C8B-B14F-4D97-AF65-F5344CB8AC3E}">
        <p14:creationId xmlns:p14="http://schemas.microsoft.com/office/powerpoint/2010/main" val="3067138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485775" y="5829301"/>
            <a:ext cx="7416800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1400" dirty="0">
                <a:solidFill>
                  <a:srgbClr val="003366"/>
                </a:solidFill>
              </a:rPr>
              <a:t>_________________________________________________________________________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1200" dirty="0">
                <a:latin typeface="Verdana" pitchFamily="34" charset="0"/>
              </a:rPr>
              <a:t>Abteilung Wirtschaftspädagogik, Humboldt-Universität zu Berlin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92350" y="535905"/>
            <a:ext cx="769302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300" b="1" kern="0" noProof="0" dirty="0">
                <a:solidFill>
                  <a:srgbClr val="00376C"/>
                </a:solidFill>
                <a:latin typeface="Verdana" pitchFamily="34" charset="0"/>
              </a:rPr>
              <a:t>Beratung</a:t>
            </a:r>
            <a:br>
              <a:rPr lang="de-DE" sz="2300" b="1" kern="0" noProof="0" dirty="0">
                <a:solidFill>
                  <a:srgbClr val="00376C"/>
                </a:solidFill>
                <a:latin typeface="Verdana" pitchFamily="34" charset="0"/>
              </a:rPr>
            </a:br>
            <a:r>
              <a:rPr lang="de-DE" sz="2300" kern="0" noProof="0" dirty="0">
                <a:solidFill>
                  <a:srgbClr val="00376C"/>
                </a:solidFill>
                <a:latin typeface="Verdana" pitchFamily="34" charset="0"/>
              </a:rPr>
              <a:t>Wirtschaftspädagogik</a:t>
            </a:r>
            <a:endParaRPr kumimoji="0" lang="de-DE" sz="2300" b="1" i="0" u="none" strike="noStrike" kern="0" cap="none" spc="0" normalizeH="0" baseline="0" noProof="0" dirty="0">
              <a:ln>
                <a:noFill/>
              </a:ln>
              <a:solidFill>
                <a:srgbClr val="00376C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9" name="Foliennummernplatzhalter 1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D3EE08-DEF1-4C80-A95C-4E704DB242E0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92350" y="3284984"/>
            <a:ext cx="8384412" cy="93610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algn="l" eaLnBrk="1" hangingPunct="1">
              <a:defRPr/>
            </a:pPr>
            <a:endParaRPr lang="de-DE" sz="2000" kern="0" dirty="0">
              <a:solidFill>
                <a:srgbClr val="00376C"/>
              </a:solidFill>
              <a:latin typeface="Verdana" pitchFamily="34" charset="0"/>
            </a:endParaRPr>
          </a:p>
          <a:p>
            <a:pPr algn="l" eaLnBrk="1" hangingPunct="1">
              <a:defRPr/>
            </a:pPr>
            <a: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  <a:t>Dr. Cornelia Wagner-</a:t>
            </a:r>
            <a:r>
              <a:rPr lang="de-DE" sz="2000" kern="0" dirty="0" err="1">
                <a:solidFill>
                  <a:srgbClr val="00376C"/>
                </a:solidFill>
                <a:latin typeface="Verdana" pitchFamily="34" charset="0"/>
              </a:rPr>
              <a:t>Herrbach</a:t>
            </a:r>
            <a: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  <a:t>, Mo 10-12 (Voranmeldung)</a:t>
            </a:r>
          </a:p>
          <a:p>
            <a:pPr algn="l" eaLnBrk="1" hangingPunct="1">
              <a:defRPr/>
            </a:pPr>
            <a:r>
              <a:rPr lang="de-DE" sz="1800" kern="0" dirty="0">
                <a:solidFill>
                  <a:srgbClr val="00376C"/>
                </a:solidFill>
                <a:latin typeface="Verdana" pitchFamily="34" charset="0"/>
              </a:rPr>
              <a:t>Studienfachberatung/Anerkennung von Vorleistungen</a:t>
            </a:r>
            <a:endParaRPr lang="de-DE" sz="1600" kern="0" dirty="0">
              <a:solidFill>
                <a:srgbClr val="00376C"/>
              </a:solidFill>
              <a:latin typeface="Verdana" pitchFamily="34" charset="0"/>
            </a:endParaRPr>
          </a:p>
          <a:p>
            <a:pPr algn="l" eaLnBrk="1" hangingPunct="1">
              <a:defRPr/>
            </a:pPr>
            <a:r>
              <a:rPr lang="de-DE" sz="1200" kern="0" dirty="0">
                <a:solidFill>
                  <a:srgbClr val="00376C"/>
                </a:solidFill>
                <a:latin typeface="Verdana" pitchFamily="34" charset="0"/>
                <a:hlinkClick r:id="rId2"/>
              </a:rPr>
              <a:t>https://www.erziehungswissenschaften.huberlin.de/de/institut/abteilungen/wirtschaft/standardseite</a:t>
            </a:r>
            <a:endParaRPr lang="de-DE" sz="2000" kern="0" dirty="0">
              <a:solidFill>
                <a:srgbClr val="00376C"/>
              </a:solidFill>
              <a:latin typeface="Verdana" pitchFamily="34" charset="0"/>
            </a:endParaRPr>
          </a:p>
          <a:p>
            <a:pPr algn="l" eaLnBrk="1" hangingPunct="1">
              <a:defRPr/>
            </a:pPr>
            <a:endParaRPr lang="de-DE" sz="2000" kern="0" dirty="0">
              <a:solidFill>
                <a:srgbClr val="00376C"/>
              </a:solidFill>
              <a:latin typeface="Verdana" pitchFamily="34" charset="0"/>
            </a:endParaRPr>
          </a:p>
          <a:p>
            <a:pPr lvl="0" algn="l" eaLnBrk="1" hangingPunct="1"/>
            <a: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  <a:t>Juliane Smolka </a:t>
            </a:r>
            <a:r>
              <a:rPr lang="de-DE" sz="1600" kern="0" dirty="0">
                <a:solidFill>
                  <a:srgbClr val="00376C"/>
                </a:solidFill>
                <a:latin typeface="Verdana" pitchFamily="34" charset="0"/>
              </a:rPr>
              <a:t>(Studierende im BA Wirtschaftspädagogik)</a:t>
            </a:r>
          </a:p>
          <a:p>
            <a:pPr algn="l" eaLnBrk="1" hangingPunct="1"/>
            <a:r>
              <a:rPr lang="de-DE" sz="1600" kern="0" dirty="0">
                <a:solidFill>
                  <a:srgbClr val="00376C"/>
                </a:solidFill>
                <a:latin typeface="Verdana" pitchFamily="34" charset="0"/>
              </a:rPr>
              <a:t>smolkjul@hu-berlin.de</a:t>
            </a:r>
            <a:br>
              <a:rPr lang="de-DE" sz="1600" kern="0" dirty="0">
                <a:solidFill>
                  <a:srgbClr val="00376C"/>
                </a:solidFill>
                <a:latin typeface="Verdana" pitchFamily="34" charset="0"/>
              </a:rPr>
            </a:br>
            <a:r>
              <a:rPr lang="de-DE" sz="1600" kern="0" dirty="0">
                <a:solidFill>
                  <a:srgbClr val="00376C"/>
                </a:solidFill>
                <a:latin typeface="Verdana" pitchFamily="34" charset="0"/>
              </a:rPr>
              <a:t>Studentische Studienfachberatung</a:t>
            </a:r>
          </a:p>
          <a:p>
            <a:pPr algn="l" eaLnBrk="1" hangingPunct="1"/>
            <a:endParaRPr lang="de-DE" sz="1600" kern="0" dirty="0">
              <a:solidFill>
                <a:srgbClr val="00376C"/>
              </a:solidFill>
              <a:latin typeface="Verdana" pitchFamily="34" charset="0"/>
            </a:endParaRPr>
          </a:p>
          <a:p>
            <a:pPr lvl="0" algn="l" eaLnBrk="1" hangingPunct="1"/>
            <a: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  <a:t>Johannes </a:t>
            </a:r>
            <a:r>
              <a:rPr lang="de-DE" sz="2000" kern="0" dirty="0" err="1">
                <a:solidFill>
                  <a:srgbClr val="00376C"/>
                </a:solidFill>
                <a:latin typeface="Verdana" pitchFamily="34" charset="0"/>
              </a:rPr>
              <a:t>Ottliczky</a:t>
            </a:r>
            <a: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  <a:t> </a:t>
            </a:r>
            <a:r>
              <a:rPr lang="de-DE" sz="1600" kern="0" dirty="0">
                <a:solidFill>
                  <a:srgbClr val="00376C"/>
                </a:solidFill>
                <a:latin typeface="Verdana" pitchFamily="34" charset="0"/>
              </a:rPr>
              <a:t>(Studierender im BA Wirtschaftspädagogik)</a:t>
            </a:r>
          </a:p>
          <a:p>
            <a:pPr algn="l" eaLnBrk="1" hangingPunct="1"/>
            <a:r>
              <a:rPr lang="de-DE" sz="1600" kern="0" dirty="0">
                <a:solidFill>
                  <a:srgbClr val="00376C"/>
                </a:solidFill>
                <a:latin typeface="Verdana" pitchFamily="34" charset="0"/>
              </a:rPr>
              <a:t>johannes.ottliczky@hu-berlin.de</a:t>
            </a:r>
            <a:br>
              <a:rPr lang="de-DE" sz="1600" kern="0" dirty="0">
                <a:solidFill>
                  <a:srgbClr val="00376C"/>
                </a:solidFill>
                <a:latin typeface="Verdana" pitchFamily="34" charset="0"/>
              </a:rPr>
            </a:br>
            <a:r>
              <a:rPr lang="de-DE" sz="1600" kern="0" dirty="0">
                <a:solidFill>
                  <a:srgbClr val="00376C"/>
                </a:solidFill>
                <a:latin typeface="Verdana" pitchFamily="34" charset="0"/>
              </a:rPr>
              <a:t>Studentische Studienfachberatung</a:t>
            </a:r>
          </a:p>
          <a:p>
            <a:pPr algn="l" eaLnBrk="1" hangingPunct="1"/>
            <a:endParaRPr lang="de-DE" sz="1600" kern="0" dirty="0">
              <a:solidFill>
                <a:srgbClr val="00376C"/>
              </a:solidFill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063010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31"/>
          <p:cNvSpPr txBox="1">
            <a:spLocks noChangeArrowheads="1"/>
          </p:cNvSpPr>
          <p:nvPr/>
        </p:nvSpPr>
        <p:spPr bwMode="auto">
          <a:xfrm>
            <a:off x="485775" y="5829301"/>
            <a:ext cx="7416800" cy="6848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125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1400" dirty="0">
                <a:solidFill>
                  <a:srgbClr val="003366"/>
                </a:solidFill>
              </a:rPr>
              <a:t>_________________________________________________________________________</a:t>
            </a:r>
          </a:p>
          <a:p>
            <a:pPr eaLnBrk="0" hangingPunct="0">
              <a:lnSpc>
                <a:spcPct val="125000"/>
              </a:lnSpc>
              <a:spcBef>
                <a:spcPct val="50000"/>
              </a:spcBef>
              <a:buClr>
                <a:schemeClr val="bg2"/>
              </a:buClr>
              <a:buSzPct val="75000"/>
              <a:buFont typeface="Wingdings" pitchFamily="2" charset="2"/>
              <a:buNone/>
            </a:pPr>
            <a:r>
              <a:rPr lang="de-DE" sz="1200" dirty="0">
                <a:latin typeface="Verdana" pitchFamily="34" charset="0"/>
              </a:rPr>
              <a:t>Abteilung Wirtschaftspädagogik, Humboldt-Universität zu Berlin</a:t>
            </a:r>
          </a:p>
        </p:txBody>
      </p:sp>
      <p:sp>
        <p:nvSpPr>
          <p:cNvPr id="8" name="Rectangle 2"/>
          <p:cNvSpPr txBox="1">
            <a:spLocks noChangeArrowheads="1"/>
          </p:cNvSpPr>
          <p:nvPr/>
        </p:nvSpPr>
        <p:spPr bwMode="auto">
          <a:xfrm>
            <a:off x="492350" y="461299"/>
            <a:ext cx="7693025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de-DE" sz="2300" b="1" kern="0" dirty="0">
                <a:solidFill>
                  <a:srgbClr val="00376C"/>
                </a:solidFill>
                <a:latin typeface="Verdana" pitchFamily="34" charset="0"/>
              </a:rPr>
              <a:t>In Kontakt kommen</a:t>
            </a:r>
            <a:endParaRPr kumimoji="0" lang="de-DE" sz="2300" b="1" i="0" u="none" strike="noStrike" kern="0" cap="none" spc="0" normalizeH="0" baseline="0" noProof="0" dirty="0">
              <a:ln>
                <a:noFill/>
              </a:ln>
              <a:solidFill>
                <a:srgbClr val="00376C"/>
              </a:solidFill>
              <a:effectLst/>
              <a:uLnTx/>
              <a:uFillTx/>
              <a:latin typeface="Verdana" pitchFamily="34" charset="0"/>
            </a:endParaRPr>
          </a:p>
        </p:txBody>
      </p:sp>
      <p:sp>
        <p:nvSpPr>
          <p:cNvPr id="9" name="Foliennummernplatzhalter 1"/>
          <p:cNvSpPr txBox="1">
            <a:spLocks/>
          </p:cNvSpPr>
          <p:nvPr/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defPPr>
              <a:defRPr lang="de-DE"/>
            </a:defPPr>
            <a:lvl1pPr algn="r" rtl="0" fontAlgn="base">
              <a:spcBef>
                <a:spcPct val="0"/>
              </a:spcBef>
              <a:spcAft>
                <a:spcPct val="0"/>
              </a:spcAft>
              <a:defRPr sz="1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5pPr>
            <a:lvl6pPr marL="22860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6pPr>
            <a:lvl7pPr marL="27432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7pPr>
            <a:lvl8pPr marL="32004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8pPr>
            <a:lvl9pPr marL="3657600" algn="l" defTabSz="914400" rtl="0" eaLnBrk="1" latinLnBrk="0" hangingPunct="1">
              <a:defRPr kern="1200">
                <a:solidFill>
                  <a:schemeClr val="tx1"/>
                </a:solidFill>
                <a:latin typeface="Arial" charset="0"/>
                <a:ea typeface="+mn-ea"/>
                <a:cs typeface="Arial" charset="0"/>
              </a:defRPr>
            </a:lvl9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fld id="{0DD3EE08-DEF1-4C80-A95C-4E704DB242E0}" type="slidenum">
              <a:rPr kumimoji="0" lang="de-DE" sz="1400" b="0" i="0" u="none" strike="noStrike" kern="1200" cap="none" spc="0" normalizeH="0" baseline="0" noProof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de-DE" sz="14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charset="0"/>
              <a:ea typeface="+mn-ea"/>
              <a:cs typeface="+mn-cs"/>
            </a:endParaRPr>
          </a:p>
        </p:txBody>
      </p:sp>
      <p:sp>
        <p:nvSpPr>
          <p:cNvPr id="6" name="Rectangle 2"/>
          <p:cNvSpPr txBox="1">
            <a:spLocks noChangeArrowheads="1"/>
          </p:cNvSpPr>
          <p:nvPr/>
        </p:nvSpPr>
        <p:spPr bwMode="auto">
          <a:xfrm>
            <a:off x="480684" y="3212976"/>
            <a:ext cx="7835732" cy="80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2pPr>
            <a:lvl3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3pPr>
            <a:lvl4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4pPr>
            <a:lvl5pPr algn="ctr" rtl="0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5pPr>
            <a:lvl6pPr marL="4572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6pPr>
            <a:lvl7pPr marL="9144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7pPr>
            <a:lvl8pPr marL="13716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8pPr>
            <a:lvl9pPr marL="1828800" algn="ctr" rtl="0" fontAlgn="base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2"/>
                </a:solidFill>
                <a:latin typeface="Arial" charset="0"/>
              </a:defRPr>
            </a:lvl9pPr>
          </a:lstStyle>
          <a:p>
            <a:pPr lvl="0" algn="l" eaLnBrk="1" hangingPunct="1">
              <a:defRPr/>
            </a:pPr>
            <a:r>
              <a:rPr lang="de-DE" sz="2400" kern="0" dirty="0">
                <a:solidFill>
                  <a:srgbClr val="00376C"/>
                </a:solidFill>
                <a:latin typeface="Verdana" pitchFamily="34" charset="0"/>
                <a:ea typeface="+mn-ea"/>
                <a:cs typeface="Arial" charset="0"/>
              </a:rPr>
              <a:t>Fachschaft Lehramt</a:t>
            </a:r>
            <a:endParaRPr lang="de-DE" sz="2000" kern="0" dirty="0">
              <a:solidFill>
                <a:srgbClr val="00376C"/>
              </a:solidFill>
              <a:latin typeface="Verdana" pitchFamily="34" charset="0"/>
              <a:ea typeface="+mn-ea"/>
              <a:cs typeface="Arial" charset="0"/>
            </a:endParaRPr>
          </a:p>
          <a:p>
            <a:pPr lvl="0" algn="l" eaLnBrk="1" hangingPunct="1">
              <a:defRPr/>
            </a:pPr>
            <a:r>
              <a:rPr lang="de-DE" sz="2000" kern="0" dirty="0">
                <a:solidFill>
                  <a:srgbClr val="00376C"/>
                </a:solidFill>
                <a:latin typeface="Verdana" pitchFamily="34" charset="0"/>
                <a:hlinkClick r:id="rId2"/>
              </a:rPr>
              <a:t>https://pse.hu-berlin.de/de/studium/fachschaft/lehramt/lernraum</a:t>
            </a:r>
            <a: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  <a:t>   </a:t>
            </a:r>
            <a:br>
              <a:rPr lang="de-DE" sz="1800" kern="0" dirty="0">
                <a:solidFill>
                  <a:srgbClr val="00376C"/>
                </a:solidFill>
                <a:latin typeface="Verdana" pitchFamily="34" charset="0"/>
                <a:ea typeface="+mn-ea"/>
                <a:cs typeface="Arial" charset="0"/>
              </a:rPr>
            </a:br>
            <a:r>
              <a:rPr lang="de-DE" sz="1600" kern="0" dirty="0">
                <a:solidFill>
                  <a:srgbClr val="FF0000"/>
                </a:solidFill>
                <a:latin typeface="Verdana" pitchFamily="34" charset="0"/>
                <a:ea typeface="+mn-ea"/>
                <a:cs typeface="Arial" charset="0"/>
              </a:rPr>
              <a:t>Interessierte für die Fachschaft Wirtschaftspädagogik melden sich bitte bei Juliane!</a:t>
            </a:r>
            <a:endParaRPr lang="de-DE" sz="1600" kern="0" dirty="0">
              <a:solidFill>
                <a:srgbClr val="00376C"/>
              </a:solidFill>
              <a:latin typeface="Verdana" pitchFamily="34" charset="0"/>
              <a:ea typeface="+mn-ea"/>
              <a:cs typeface="Arial" charset="0"/>
            </a:endParaRPr>
          </a:p>
          <a:p>
            <a:pPr lvl="0" algn="l" eaLnBrk="1" hangingPunct="1">
              <a:defRPr/>
            </a:pPr>
            <a:endParaRPr lang="de-DE" sz="2400" kern="0" noProof="0" dirty="0">
              <a:solidFill>
                <a:srgbClr val="00376C"/>
              </a:solidFill>
              <a:latin typeface="Verdana" pitchFamily="34" charset="0"/>
            </a:endParaRPr>
          </a:p>
          <a:p>
            <a:pPr lvl="0" algn="l" eaLnBrk="1" hangingPunct="1">
              <a:defRPr/>
            </a:pPr>
            <a:r>
              <a:rPr lang="de-DE" sz="2400" kern="0" noProof="0" dirty="0" err="1">
                <a:solidFill>
                  <a:srgbClr val="00376C"/>
                </a:solidFill>
                <a:latin typeface="Verdana" pitchFamily="34" charset="0"/>
              </a:rPr>
              <a:t>Moodle</a:t>
            </a:r>
            <a:r>
              <a:rPr lang="de-DE" sz="2400" kern="0" noProof="0" dirty="0">
                <a:solidFill>
                  <a:srgbClr val="00376C"/>
                </a:solidFill>
                <a:latin typeface="Verdana" pitchFamily="34" charset="0"/>
              </a:rPr>
              <a:t>-Kurs: Treffpunkt Wirtschaftspädagogik</a:t>
            </a:r>
            <a:br>
              <a:rPr lang="de-DE" sz="2400" kern="0" noProof="0" dirty="0">
                <a:solidFill>
                  <a:srgbClr val="00376C"/>
                </a:solidFill>
                <a:latin typeface="Verdana" pitchFamily="34" charset="0"/>
              </a:rPr>
            </a:br>
            <a:r>
              <a:rPr lang="de-DE" sz="2000" kern="0" dirty="0">
                <a:solidFill>
                  <a:srgbClr val="00376C"/>
                </a:solidFill>
                <a:latin typeface="Verdana" pitchFamily="34" charset="0"/>
                <a:hlinkClick r:id="rId3"/>
              </a:rPr>
              <a:t>https://moodle.hu-berlin.de/course/view.php?id=96065</a:t>
            </a:r>
            <a:endParaRPr lang="de-DE" sz="2000" kern="0" dirty="0">
              <a:solidFill>
                <a:srgbClr val="00376C"/>
              </a:solidFill>
              <a:latin typeface="Verdana" pitchFamily="34" charset="0"/>
            </a:endParaRPr>
          </a:p>
          <a:p>
            <a:pPr lvl="0" algn="l" eaLnBrk="1" hangingPunct="1">
              <a:defRPr/>
            </a:pPr>
            <a:br>
              <a:rPr lang="de-DE" sz="2000" kern="0" noProof="0" dirty="0">
                <a:solidFill>
                  <a:srgbClr val="00376C"/>
                </a:solidFill>
                <a:latin typeface="Verdana" pitchFamily="34" charset="0"/>
              </a:rPr>
            </a:br>
            <a:endParaRPr lang="de-DE" sz="2000" kern="0" noProof="0" dirty="0">
              <a:solidFill>
                <a:srgbClr val="00376C"/>
              </a:solidFill>
              <a:latin typeface="Verdana" pitchFamily="34" charset="0"/>
            </a:endParaRPr>
          </a:p>
          <a:p>
            <a:pPr lvl="0" algn="l" eaLnBrk="1" hangingPunct="1">
              <a:defRPr/>
            </a:pPr>
            <a:r>
              <a:rPr lang="de-DE" sz="2400" kern="0" dirty="0">
                <a:solidFill>
                  <a:srgbClr val="00376C"/>
                </a:solidFill>
                <a:latin typeface="Verdana" pitchFamily="34" charset="0"/>
              </a:rPr>
              <a:t>WhatsApp-Gruppe</a:t>
            </a:r>
            <a:endParaRPr lang="de-DE" sz="1800" kern="0" dirty="0">
              <a:solidFill>
                <a:srgbClr val="00376C"/>
              </a:solidFill>
              <a:latin typeface="Verdana" pitchFamily="34" charset="0"/>
            </a:endParaRPr>
          </a:p>
          <a:p>
            <a:pPr lvl="0" algn="l" eaLnBrk="1" hangingPunct="1">
              <a:defRPr/>
            </a:pPr>
            <a:r>
              <a:rPr lang="de-DE" sz="2000" kern="0" dirty="0">
                <a:solidFill>
                  <a:srgbClr val="00376C"/>
                </a:solidFill>
                <a:latin typeface="Verdana" pitchFamily="34" charset="0"/>
                <a:hlinkClick r:id="rId4"/>
              </a:rPr>
              <a:t>https://chat.whatsapp.com/GmCxtf5r8xC0vrVtQy8OOq</a:t>
            </a:r>
            <a:r>
              <a:rPr lang="de-DE" sz="2000" kern="0" dirty="0">
                <a:solidFill>
                  <a:srgbClr val="00376C"/>
                </a:solidFill>
                <a:latin typeface="Verdana" pitchFamily="34" charset="0"/>
              </a:rPr>
              <a:t> </a:t>
            </a:r>
            <a:endParaRPr kumimoji="0" lang="de-DE" sz="2000" i="0" u="none" strike="noStrike" kern="0" cap="none" spc="0" normalizeH="0" baseline="0" noProof="0" dirty="0">
              <a:ln>
                <a:noFill/>
              </a:ln>
              <a:solidFill>
                <a:srgbClr val="00376C"/>
              </a:solidFill>
              <a:effectLst/>
              <a:uLnTx/>
              <a:uFillTx/>
              <a:latin typeface="Verdan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263451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Standarddesign">
  <a:themeElements>
    <a:clrScheme name="">
      <a:dk1>
        <a:srgbClr val="000000"/>
      </a:dk1>
      <a:lt1>
        <a:srgbClr val="FFFFFF"/>
      </a:lt1>
      <a:dk2>
        <a:srgbClr val="00376C"/>
      </a:dk2>
      <a:lt2>
        <a:srgbClr val="00376C"/>
      </a:lt2>
      <a:accent1>
        <a:srgbClr val="BDCAD3"/>
      </a:accent1>
      <a:accent2>
        <a:srgbClr val="00572C"/>
      </a:accent2>
      <a:accent3>
        <a:srgbClr val="FFFFFF"/>
      </a:accent3>
      <a:accent4>
        <a:srgbClr val="000000"/>
      </a:accent4>
      <a:accent5>
        <a:srgbClr val="DBE1E6"/>
      </a:accent5>
      <a:accent6>
        <a:srgbClr val="004E27"/>
      </a:accent6>
      <a:hlink>
        <a:srgbClr val="00376C"/>
      </a:hlink>
      <a:folHlink>
        <a:srgbClr val="D1D1C2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Deimos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3">
        <a:dk1>
          <a:srgbClr val="000000"/>
        </a:dk1>
        <a:lt1>
          <a:srgbClr val="FFFFFF"/>
        </a:lt1>
        <a:dk2>
          <a:srgbClr val="000000"/>
        </a:dk2>
        <a:lt2>
          <a:srgbClr val="000099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4">
        <a:dk1>
          <a:srgbClr val="000000"/>
        </a:dk1>
        <a:lt1>
          <a:srgbClr val="FFFFFF"/>
        </a:lt1>
        <a:dk2>
          <a:srgbClr val="000000"/>
        </a:dk2>
        <a:lt2>
          <a:srgbClr val="000066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5">
        <a:dk1>
          <a:srgbClr val="000000"/>
        </a:dk1>
        <a:lt1>
          <a:srgbClr val="FFFFFF"/>
        </a:lt1>
        <a:dk2>
          <a:srgbClr val="000000"/>
        </a:dk2>
        <a:lt2>
          <a:srgbClr val="000066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7795C7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16">
        <a:dk1>
          <a:srgbClr val="000000"/>
        </a:dk1>
        <a:lt1>
          <a:srgbClr val="FFFFFF"/>
        </a:lt1>
        <a:dk2>
          <a:srgbClr val="000000"/>
        </a:dk2>
        <a:lt2>
          <a:srgbClr val="000066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5D72AF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090402 hu_deutsch_story (PPTminimizer)bearbeitet5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95375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4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65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1095375" rtl="0" eaLnBrk="1" fontAlgn="base" latinLnBrk="0" hangingPunct="1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sz="40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Verdana" pitchFamily="-65" charset="0"/>
          </a:defRPr>
        </a:defPPr>
      </a:lstStyle>
    </a:lnDef>
  </a:objectDefaults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Studio</Template>
  <TotalTime>0</TotalTime>
  <Words>1092</Words>
  <Application>Microsoft Office PowerPoint</Application>
  <PresentationFormat>Bildschirmpräsentation (4:3)</PresentationFormat>
  <Paragraphs>155</Paragraphs>
  <Slides>13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2</vt:i4>
      </vt:variant>
      <vt:variant>
        <vt:lpstr>Folientitel</vt:lpstr>
      </vt:variant>
      <vt:variant>
        <vt:i4>13</vt:i4>
      </vt:variant>
    </vt:vector>
  </HeadingPairs>
  <TitlesOfParts>
    <vt:vector size="18" baseType="lpstr">
      <vt:lpstr>Arial</vt:lpstr>
      <vt:lpstr>Verdana</vt:lpstr>
      <vt:lpstr>Wingdings</vt:lpstr>
      <vt:lpstr>Standarddesign</vt:lpstr>
      <vt:lpstr>090402 hu_deutsch_story (PPTminimizer)bearbeitet5</vt:lpstr>
      <vt:lpstr>Humboldt-Universität  zu Berlin  Bachelorstudium Wirtschaftspädagogik mit Lehramtsbezug  Studien- und Prüfungsordnung 2016     Montag, den 11.10.2021 um 17:00 Uhr    Lehrstuhl:  Prof. Dr. Georg Tafner, Dr. Cornelia Wagner-Herrbach, Juliane Smolka, Johannes Ottliczky 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HU-Berlin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Quantitative Methoden der Evaluationsforschung</dc:title>
  <dc:creator>wagnerco</dc:creator>
  <cp:lastModifiedBy>Juliane Smolka</cp:lastModifiedBy>
  <cp:revision>839</cp:revision>
  <dcterms:created xsi:type="dcterms:W3CDTF">2007-05-17T11:13:14Z</dcterms:created>
  <dcterms:modified xsi:type="dcterms:W3CDTF">2021-10-11T11:32:45Z</dcterms:modified>
</cp:coreProperties>
</file>